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y="5143500" cx="9144000"/>
  <p:notesSz cx="6858000" cy="9144000"/>
  <p:embeddedFontLst>
    <p:embeddedFont>
      <p:font typeface="Nunito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-italic.fntdata"/><Relationship Id="rId20" Type="http://schemas.openxmlformats.org/officeDocument/2006/relationships/slide" Target="slides/slide16.xml"/><Relationship Id="rId41" Type="http://schemas.openxmlformats.org/officeDocument/2006/relationships/font" Target="fonts/Nunito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Nunito-bold.fntdata"/><Relationship Id="rId16" Type="http://schemas.openxmlformats.org/officeDocument/2006/relationships/slide" Target="slides/slide12.xml"/><Relationship Id="rId38" Type="http://schemas.openxmlformats.org/officeDocument/2006/relationships/font" Target="fonts/Nunito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iadomosci.gazeta.pl/wiadomosci/7,114883,20072482,33-z-50-miast-ue-z-najgorszym-powietrzem-jest-w-polsce-na-pierwszym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forsal.pl/artykuly/1020744,produkcja-i-eksport-polskiego-pradu-w-gore.html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ygodnikpowszechny.pl/fakty-i-mity-o-polskim-smogu-146269" TargetMode="External"/><Relationship Id="rId3" Type="http://schemas.openxmlformats.org/officeDocument/2006/relationships/hyperlink" Target="https://commons.wikimedia.org/wiki/File:Nelson%27s_Column_during_the_Great_Smog_of_1952.jpg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tygodnikpowszechny.pl/fakty-i-mity-o-polskim-smogu-146269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200">
                <a:solidFill>
                  <a:srgbClr val="1D1D1D"/>
                </a:solidFill>
                <a:highlight>
                  <a:srgbClr val="FFFFFF"/>
                </a:highlight>
              </a:rPr>
              <a:t>W pierwszej piątce są Żywiec, Pszczyna, Rybnik i Wodzisław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200">
              <a:solidFill>
                <a:srgbClr val="1D1D1D"/>
              </a:solidFill>
              <a:highlight>
                <a:srgbClr val="FFFFFF"/>
              </a:highlight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200">
                <a:solidFill>
                  <a:srgbClr val="1D1D1D"/>
                </a:solidFill>
                <a:highlight>
                  <a:srgbClr val="FFFFFF"/>
                </a:highlight>
              </a:rPr>
              <a:t>ŹRÓDŁO: </a:t>
            </a:r>
            <a:r>
              <a:rPr lang="en-GB" sz="1200" u="sng">
                <a:solidFill>
                  <a:schemeClr val="hlink"/>
                </a:solidFill>
                <a:highlight>
                  <a:srgbClr val="FFFFFF"/>
                </a:highlight>
                <a:hlinkClick r:id="rId2"/>
              </a:rPr>
              <a:t>http://wiadomosci.gazeta.pl/wiadomosci/7,114883,20072482,33-z-50-miast-ue-z-najgorszym-powietrzem-jest-w-polsce-na-pierwszym.html</a:t>
            </a:r>
            <a:r>
              <a:rPr lang="en-GB" sz="1200">
                <a:solidFill>
                  <a:srgbClr val="1D1D1D"/>
                </a:solidFill>
                <a:highlight>
                  <a:srgbClr val="FFFFFF"/>
                </a:highlight>
              </a:rPr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Dane ze stycznia 2017 - około 80% z węgla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http://forsal.pl/artykuly/1020744,produkcja-i-eksport-polskiego-pradu-w-gore.html</a:t>
            </a:r>
            <a:r>
              <a:rPr lang="en-GB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https://www.tygodnikpowszechny.pl/fakty-i-mity-o-polskim-smogu-146269</a:t>
            </a:r>
            <a:r>
              <a:rPr lang="en-GB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GB" sz="1350">
                <a:solidFill>
                  <a:srgbClr val="3C3C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z czym mamy do czynienia w Polsce w okresie grzewczym, to smog typu londyńskiego. </a:t>
            </a:r>
          </a:p>
          <a:p>
            <a:pPr lvl="0">
              <a:spcBef>
                <a:spcPts val="0"/>
              </a:spcBef>
              <a:buNone/>
            </a:pPr>
            <a:r>
              <a:rPr lang="en-GB" sz="1350">
                <a:solidFill>
                  <a:srgbClr val="3C3C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Wielkiej Brytanii, między 5 a 9 grudnia 1952 roku zmarło 12 tysięcy ludzi. </a:t>
            </a:r>
          </a:p>
          <a:p>
            <a:pPr lvl="0">
              <a:spcBef>
                <a:spcPts val="0"/>
              </a:spcBef>
              <a:buNone/>
            </a:pPr>
            <a:r>
              <a:rPr lang="en-GB" sz="1350">
                <a:solidFill>
                  <a:srgbClr val="3C3C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otrzeźwiło władze i spowodowało drastyczne zmiany, w wyniku których dzisiejszy Londyn jest dużo czystszy niż większość polskich uzdrowisk. </a:t>
            </a:r>
          </a:p>
          <a:p>
            <a:pPr lvl="0">
              <a:spcBef>
                <a:spcPts val="0"/>
              </a:spcBef>
              <a:buNone/>
            </a:pPr>
            <a:r>
              <a:rPr lang="en-GB" sz="1350">
                <a:solidFill>
                  <a:srgbClr val="3C3C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Rabce Zdrój norma rakotwórczego benzo(a)pirenu jest ponad 8-krotnie przekroczona. W stolicy polskich Tatr, Zakopanem odnotowuje się ok. 900% normy (dane GIOŚ). W Londynie stężenie benzo(a)pirenu jest z kolei na poziomie 20% normy.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GB"/>
              <a:t>Żródło zdjęcia: </a:t>
            </a:r>
            <a:r>
              <a:rPr lang="en-GB" u="sng">
                <a:solidFill>
                  <a:schemeClr val="hlink"/>
                </a:solidFill>
                <a:hlinkClick r:id="rId3"/>
              </a:rPr>
              <a:t>https://commons.wikimedia.org/wiki/File:Nelson%27s_Column_during_the_Great_Smog_of_1952.jpg</a:t>
            </a:r>
            <a:r>
              <a:rPr lang="en-GB"/>
              <a:t> cc sa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https://www.tygodnikpowszechny.pl/fakty-i-mity-o-polskim-smogu-146269</a:t>
            </a:r>
            <a:r>
              <a:rPr lang="en-GB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350">
                <a:solidFill>
                  <a:srgbClr val="3C3C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Przeciętny warszawiak, mały czy duży, "wypala" ok. tysiąca papierosów rocznie, krakus i zakopiańczyk ok. 2-3 tysiące, a mieszkaniec Opoczna czy Nowego Targu prawie paczkę dziennie. </a:t>
            </a:r>
          </a:p>
          <a:p>
            <a:pPr lvl="0">
              <a:spcBef>
                <a:spcPts val="0"/>
              </a:spcBef>
              <a:buNone/>
            </a:pPr>
            <a:r>
              <a:rPr lang="en-GB" sz="1350">
                <a:solidFill>
                  <a:srgbClr val="3C3C3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 najnowszych analiz specjalistów ze Śląskiego Centrum Chorób Serca i Śląskiego Uniwersytetu Medycznego wynika, że stężenia zanieczyszczeń na poziomie alarmu smogowego oznaczają ok. 8 proc. zgonów więcej niż zwykle w wyniku chorób sercowo-naczyniowych. O 12 proc. zwiększa się ilość pacjentów z zawałem serca. Zwiększona śmiertelność utrzymuje się też przez kilkanaście dni po epizodzie smogowym. Co może wydawać się zaskakujące, większość zgonów w wyniku smogu wiąże się właśnie z chorobami układu krążenia (2/3), a mniejszość (1/3) z chorobami układu oddechowego. Europejska Agencja Środowiska szacuje, że w wyniku smogu umiera rocznie ok. 47000 Polaków – 15 razy więcej niż na polskich drogach. Smog ma też inne następstwa zdrowotne, takie jak częstsze alergie, zaburzenia płodności, a nawet poronienia oraz zmniejszenie wagi urodzeniowej o noworodków.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350">
              <a:solidFill>
                <a:srgbClr val="3C3C3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accent6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4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2" cy="1044300"/>
            <a:chOff x="255200" y="592"/>
            <a:chExt cx="2250362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1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4" y="592"/>
            <a:ext cx="2250362" cy="1044300"/>
            <a:chOff x="905394" y="592"/>
            <a:chExt cx="2250362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7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4" y="592"/>
              <a:ext cx="1741500" cy="1044300"/>
            </a:xfrm>
            <a:prstGeom prst="parallelogram">
              <a:avLst>
                <a:gd fmla="val 153193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7" y="5088"/>
            <a:ext cx="1851282" cy="752107"/>
            <a:chOff x="6917200" y="0"/>
            <a:chExt cx="2227776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1" y="4217851"/>
            <a:ext cx="2389067" cy="925737"/>
            <a:chOff x="6917200" y="0"/>
            <a:chExt cx="2227776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8" y="4055651"/>
            <a:ext cx="2795414" cy="1083307"/>
            <a:chOff x="6917200" y="0"/>
            <a:chExt cx="2227776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Shape 34"/>
          <p:cNvSpPr txBox="1"/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35" name="Shape 35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bg>
      <p:bgPr>
        <a:solidFill>
          <a:schemeClr val="accent3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1" y="4119576"/>
            <a:ext cx="2520951" cy="1024165"/>
            <a:chOff x="6917200" y="0"/>
            <a:chExt cx="2227776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19" name="Shape 119"/>
          <p:cNvSpPr txBox="1"/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0" y="3961114"/>
            <a:ext cx="2910144" cy="1182339"/>
            <a:chOff x="6917200" y="0"/>
            <a:chExt cx="2227776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7" name="Shape 47"/>
          <p:cNvSpPr txBox="1"/>
          <p:nvPr>
            <p:ph type="title"/>
          </p:nvPr>
        </p:nvSpPr>
        <p:spPr>
          <a:xfrm>
            <a:off x="1888683" y="1746100"/>
            <a:ext cx="5377500" cy="1646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bg>
      <p:bgPr>
        <a:solidFill>
          <a:schemeClr val="dk2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bg>
      <p:bgPr>
        <a:solidFill>
          <a:schemeClr val="dk2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" name="Shape 68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89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2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7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fmla="val 153193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5" cy="617071"/>
            <a:chOff x="6917200" y="0"/>
            <a:chExt cx="2227776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2" y="1242"/>
            <a:ext cx="3257454" cy="1261513"/>
            <a:chOff x="6917200" y="0"/>
            <a:chExt cx="2227776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fmla="val 158024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3" name="Shape 93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bg>
      <p:bgPr>
        <a:solidFill>
          <a:schemeClr val="dk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100" name="Shape 100"/>
          <p:cNvSpPr txBox="1"/>
          <p:nvPr>
            <p:ph idx="1" type="subTitle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bg>
      <p:bgPr>
        <a:solidFill>
          <a:schemeClr val="accen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hift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katarzyna.dzieciolowska@ceo.org.pl" TargetMode="External"/><Relationship Id="rId4" Type="http://schemas.openxmlformats.org/officeDocument/2006/relationships/hyperlink" Target="http://www.wezoddech.ceo.org.pl" TargetMode="External"/><Relationship Id="rId5" Type="http://schemas.openxmlformats.org/officeDocument/2006/relationships/hyperlink" Target="http://www.wezoddech.ceo.org.p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1858700" y="2375224"/>
            <a:ext cx="5361300" cy="1038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Weź oddech</a:t>
            </a:r>
            <a:br>
              <a:rPr lang="en-GB"/>
            </a:br>
            <a:r>
              <a:rPr lang="en-GB" sz="2000"/>
              <a:t>Program Centrum Edukacji Obywatelskiej</a:t>
            </a:r>
          </a:p>
        </p:txBody>
      </p:sp>
      <p:sp>
        <p:nvSpPr>
          <p:cNvPr id="129" name="Shape 129"/>
          <p:cNvSpPr txBox="1"/>
          <p:nvPr>
            <p:ph idx="1" type="subTitle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Białystok 28.09.2017</a:t>
            </a:r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403" y="584050"/>
            <a:ext cx="1619196" cy="161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niska emisja to emisja gazów i pyłów na wysokości do 5 metrów?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819150" y="2813175"/>
            <a:ext cx="3579000" cy="11547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6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&lt;40m</a:t>
            </a:r>
          </a:p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⅔ najbardziej zanieczyszczonych miast</a:t>
            </a:r>
            <a:br>
              <a:rPr lang="en-GB"/>
            </a:br>
            <a:r>
              <a:rPr lang="en-GB"/>
              <a:t> na terenie UE to miasta polskie?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195" name="Shape 195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⅔ najbardziej zanieczyszczonych miast</a:t>
            </a:r>
            <a:br>
              <a:rPr lang="en-GB"/>
            </a:br>
            <a:r>
              <a:rPr lang="en-GB"/>
              <a:t> na terenie UE to miasta polskie?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  <p:pic>
        <p:nvPicPr>
          <p:cNvPr descr="Zanieczyszczenie powietrza w miastach UE"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100" y="2587700"/>
            <a:ext cx="3086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w</a:t>
            </a:r>
            <a:r>
              <a:rPr lang="en-GB"/>
              <a:t> Polsce najwięcej zanieczyszczeń powietrza produkuje przemysł? 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11" name="Shape 211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w Polsce najwięcej zanieczyszczeń powietrza produkuje przemysł? </a:t>
            </a:r>
          </a:p>
        </p:txBody>
      </p:sp>
      <p:sp>
        <p:nvSpPr>
          <p:cNvPr id="218" name="Shape 218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  <p:pic>
        <p:nvPicPr>
          <p:cNvPr descr="Zrzut ekranu 2017-09-25 o 19.59.37.pn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225" y="2892700"/>
            <a:ext cx="3070099" cy="154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70% polskiej energii pochodzi z węgla?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27" name="Shape 227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70% polskiej energii pochodzi z węgla?</a:t>
            </a:r>
          </a:p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  <p:pic>
        <p:nvPicPr>
          <p:cNvPr descr="produkcja energii w Polsce - styczeń 2017"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100" y="2254125"/>
            <a:ext cx="5307400" cy="260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</a:t>
            </a:r>
            <a:r>
              <a:rPr lang="en-GB"/>
              <a:t>iska emisja jest przyczyną </a:t>
            </a:r>
            <a:br>
              <a:rPr lang="en-GB"/>
            </a:br>
            <a:r>
              <a:rPr lang="en-GB"/>
              <a:t>powstawania smogu?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43" name="Shape 243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niska emisja jest przyczyną </a:t>
            </a:r>
            <a:br>
              <a:rPr lang="en-GB"/>
            </a:br>
            <a:r>
              <a:rPr lang="en-GB"/>
              <a:t>powstawania smogu?</a:t>
            </a:r>
          </a:p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Tylko po części p</a:t>
            </a:r>
            <a:r>
              <a:rPr b="1"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rawda!</a:t>
            </a:r>
          </a:p>
        </p:txBody>
      </p:sp>
      <p:sp>
        <p:nvSpPr>
          <p:cNvPr id="251" name="Shape 251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4505250" y="3107100"/>
            <a:ext cx="3472500" cy="51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Smog = Smoke + Fog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Londyn jest czystszy niż Lądek Zdrój?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59" name="Shape 259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Program dnia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11:00 - 12:30 	Wprowadzenie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			O projekcie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			Quiz tematyczny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12:45 - 14:15 	Wsparcie w realizacji projektu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			Jak mówić o niskiej emisji w szkole?</a:t>
            </a:r>
          </a:p>
          <a:p>
            <a:pPr lvl="0">
              <a:spcBef>
                <a:spcPts val="0"/>
              </a:spcBef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15:00 - 17:00 	Dobre praktyki Weź oddech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			Jak angażować młodzież?</a:t>
            </a:r>
            <a:br>
              <a:rPr lang="en-GB">
                <a:latin typeface="Arial"/>
                <a:ea typeface="Arial"/>
                <a:cs typeface="Arial"/>
                <a:sym typeface="Arial"/>
              </a:rPr>
            </a:br>
            <a:r>
              <a:rPr lang="en-GB">
                <a:latin typeface="Arial"/>
                <a:ea typeface="Arial"/>
                <a:cs typeface="Arial"/>
                <a:sym typeface="Arial"/>
              </a:rPr>
              <a:t>			Planowanie i podsumowanie</a:t>
            </a:r>
          </a:p>
        </p:txBody>
      </p:sp>
      <p:cxnSp>
        <p:nvCxnSpPr>
          <p:cNvPr id="137" name="Shape 137"/>
          <p:cNvCxnSpPr/>
          <p:nvPr/>
        </p:nvCxnSpPr>
        <p:spPr>
          <a:xfrm>
            <a:off x="2292275" y="2855925"/>
            <a:ext cx="357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8" name="Shape 138"/>
          <p:cNvSpPr txBox="1"/>
          <p:nvPr/>
        </p:nvSpPr>
        <p:spPr>
          <a:xfrm>
            <a:off x="5975000" y="2630475"/>
            <a:ext cx="20667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100">
                <a:solidFill>
                  <a:srgbClr val="999999"/>
                </a:solidFill>
              </a:rPr>
              <a:t>Przerwa kawowa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5975000" y="3320450"/>
            <a:ext cx="20667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100">
                <a:solidFill>
                  <a:srgbClr val="999999"/>
                </a:solidFill>
              </a:rPr>
              <a:t>Przerwa obiadowa</a:t>
            </a:r>
          </a:p>
        </p:txBody>
      </p:sp>
      <p:cxnSp>
        <p:nvCxnSpPr>
          <p:cNvPr id="140" name="Shape 140"/>
          <p:cNvCxnSpPr/>
          <p:nvPr/>
        </p:nvCxnSpPr>
        <p:spPr>
          <a:xfrm>
            <a:off x="2292275" y="3545900"/>
            <a:ext cx="3570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Londyn jest czystszy niż Lądek Zdrój?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248" y="2274775"/>
            <a:ext cx="2921124" cy="2760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zjawisko</a:t>
            </a:r>
            <a:r>
              <a:rPr lang="en-GB"/>
              <a:t> niskiej emisji występuje znacznie częściej w dużych miastach niż w mniejszych miejscowościach i na wsiach?</a:t>
            </a:r>
          </a:p>
        </p:txBody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819175" y="3338025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75" name="Shape 275"/>
          <p:cNvSpPr txBox="1"/>
          <p:nvPr>
            <p:ph idx="2" type="body"/>
          </p:nvPr>
        </p:nvSpPr>
        <p:spPr>
          <a:xfrm>
            <a:off x="4638700" y="3338025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zjawisko niskiej emisji występuje znacznie częściej w dużych miastach niż w mniejszych miejscowościach i na wsiach?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819150" y="3075600"/>
            <a:ext cx="3686100" cy="10812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i="1" lang="en-GB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Nie ma w Polsce miast i wsi czystych -  </a:t>
            </a:r>
            <a:br>
              <a:rPr b="1" i="1" lang="en-GB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1" lang="en-GB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są tylko nieprzebadane.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-GB" sz="135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Marek Józefiak - Polska Zielona Sieć</a:t>
            </a:r>
          </a:p>
        </p:txBody>
      </p:sp>
      <p:sp>
        <p:nvSpPr>
          <p:cNvPr id="283" name="Shape 283"/>
          <p:cNvSpPr txBox="1"/>
          <p:nvPr>
            <p:ph idx="2" type="body"/>
          </p:nvPr>
        </p:nvSpPr>
        <p:spPr>
          <a:xfrm>
            <a:off x="4638700" y="3338025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e</a:t>
            </a:r>
            <a:r>
              <a:rPr lang="en-GB"/>
              <a:t>fekty smogu są porównywalne </a:t>
            </a:r>
            <a:br>
              <a:rPr lang="en-GB"/>
            </a:br>
            <a:r>
              <a:rPr lang="en-GB"/>
              <a:t>z paleniem papierosów?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819175" y="3338025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91" name="Shape 291"/>
          <p:cNvSpPr txBox="1"/>
          <p:nvPr>
            <p:ph idx="2" type="body"/>
          </p:nvPr>
        </p:nvSpPr>
        <p:spPr>
          <a:xfrm>
            <a:off x="4638700" y="3338025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efekty smogu są porównywalne </a:t>
            </a:r>
            <a:br>
              <a:rPr lang="en-GB"/>
            </a:br>
            <a:r>
              <a:rPr lang="en-GB"/>
              <a:t>z paleniem papierosów?</a:t>
            </a:r>
          </a:p>
        </p:txBody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819175" y="3338025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  <p:pic>
        <p:nvPicPr>
          <p:cNvPr descr="Zrzut ekranu 2017-09-25 o 20.43.37.png" id="300" name="Shape 3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0075" y="2705149"/>
            <a:ext cx="4184762" cy="233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type="ctrTitle"/>
          </p:nvPr>
        </p:nvSpPr>
        <p:spPr>
          <a:xfrm>
            <a:off x="1858703" y="2284708"/>
            <a:ext cx="5361300" cy="1448099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Harmonogram działań</a:t>
            </a:r>
            <a:br>
              <a:rPr lang="en-GB"/>
            </a:br>
            <a:r>
              <a:rPr lang="en-GB"/>
              <a:t>w</a:t>
            </a:r>
            <a:r>
              <a:rPr lang="en-GB"/>
              <a:t> Weź oddech</a:t>
            </a:r>
          </a:p>
        </p:txBody>
      </p:sp>
      <p:pic>
        <p:nvPicPr>
          <p:cNvPr id="306" name="Shape 3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2403" y="584050"/>
            <a:ext cx="1619196" cy="1619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Harmonogram działań na osi czasu</a:t>
            </a:r>
          </a:p>
        </p:txBody>
      </p:sp>
      <p:sp>
        <p:nvSpPr>
          <p:cNvPr id="312" name="Shape 312"/>
          <p:cNvSpPr txBox="1"/>
          <p:nvPr>
            <p:ph idx="1" type="body"/>
          </p:nvPr>
        </p:nvSpPr>
        <p:spPr>
          <a:xfrm>
            <a:off x="819150" y="1990725"/>
            <a:ext cx="78771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Pomyśl o swoim uczestnictwie w projekcie </a:t>
            </a:r>
            <a:br>
              <a:rPr lang="en-GB" sz="1600"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latin typeface="Arial"/>
                <a:ea typeface="Arial"/>
                <a:cs typeface="Arial"/>
                <a:sym typeface="Arial"/>
              </a:rPr>
              <a:t>a następnie zaznacz odpowiednim kolorem kartki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Czerwony 	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Który moment jest najtrudniejszym momentem w tym projekcie?  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160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Żółty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 		Co będzie najbardziej podobało się uczniom? 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Zielony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 		Co dla mnie jest najbardziej ekscytujące? 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Char char="●"/>
            </a:pPr>
            <a:r>
              <a:rPr lang="en-GB" sz="1600">
                <a:solidFill>
                  <a:srgbClr val="A4C2F4"/>
                </a:solidFill>
                <a:latin typeface="Arial"/>
                <a:ea typeface="Arial"/>
                <a:cs typeface="Arial"/>
                <a:sym typeface="Arial"/>
              </a:rPr>
              <a:t>Niebieski</a:t>
            </a:r>
            <a:r>
              <a:rPr lang="en-GB" sz="1600">
                <a:latin typeface="Arial"/>
                <a:ea typeface="Arial"/>
                <a:cs typeface="Arial"/>
                <a:sym typeface="Arial"/>
              </a:rPr>
              <a:t> 		Gdzie potrzebuję wsparcia? Jakiego?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Niska emisja</a:t>
            </a:r>
            <a:r>
              <a:rPr lang="en-GB"/>
              <a:t> w szkole</a:t>
            </a:r>
          </a:p>
        </p:txBody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819150" y="1990725"/>
            <a:ext cx="42405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małych grupach stwórzcie plakat z odpowiedziami na te cztery pytania: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w temacie niskiej emisji może się podobać młodzieży?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w tym temacie może być trudne?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dla mnie jest ważne w tym temacie?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ten temat łączy się z moją podstawą programową?</a:t>
            </a:r>
          </a:p>
        </p:txBody>
      </p:sp>
      <p:pic>
        <p:nvPicPr>
          <p:cNvPr descr="Zrzut ekranu 2017-09-25 o 22.36.19.png"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0674" y="0"/>
            <a:ext cx="2546475" cy="15782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rzut ekranu 2017-09-25 o 22.37.19.png"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0674" y="3295767"/>
            <a:ext cx="2546475" cy="1847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rzut ekranu 2017-09-25 o 22.36.31.png" id="321" name="Shape 3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0674" y="1574900"/>
            <a:ext cx="2546475" cy="208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Praca z materiałami edukacyjnymi WO</a:t>
            </a:r>
          </a:p>
        </p:txBody>
      </p:sp>
      <p:sp>
        <p:nvSpPr>
          <p:cNvPr id="327" name="Shape 327"/>
          <p:cNvSpPr txBox="1"/>
          <p:nvPr>
            <p:ph idx="1" type="body"/>
          </p:nvPr>
        </p:nvSpPr>
        <p:spPr>
          <a:xfrm>
            <a:off x="819150" y="2743700"/>
            <a:ext cx="7877100" cy="165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Małe grupy: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są mocne strony tego materiału?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są jego ograniczenia?</a:t>
            </a:r>
          </a:p>
          <a:p>
            <a: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-GB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jakiej sytuacji możecie z tego materiału skorzystać?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1039300" y="1972550"/>
            <a:ext cx="190800" cy="1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848500" y="2277350"/>
            <a:ext cx="190800" cy="1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0" name="Shape 330"/>
          <p:cNvSpPr/>
          <p:nvPr/>
        </p:nvSpPr>
        <p:spPr>
          <a:xfrm>
            <a:off x="1174425" y="2234925"/>
            <a:ext cx="190800" cy="1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31" name="Shape 331"/>
          <p:cNvSpPr/>
          <p:nvPr/>
        </p:nvSpPr>
        <p:spPr>
          <a:xfrm>
            <a:off x="1753775" y="1631200"/>
            <a:ext cx="190800" cy="165000"/>
          </a:xfrm>
          <a:prstGeom prst="triangle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1503175" y="1796200"/>
            <a:ext cx="190800" cy="165000"/>
          </a:xfrm>
          <a:prstGeom prst="triangle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1792175" y="1860700"/>
            <a:ext cx="190800" cy="165000"/>
          </a:xfrm>
          <a:prstGeom prst="triangle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2029625" y="2234925"/>
            <a:ext cx="190800" cy="190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/>
        </p:nvSpPr>
        <p:spPr>
          <a:xfrm>
            <a:off x="2220425" y="2425725"/>
            <a:ext cx="190800" cy="190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6" name="Shape 336"/>
          <p:cNvSpPr/>
          <p:nvPr/>
        </p:nvSpPr>
        <p:spPr>
          <a:xfrm>
            <a:off x="1887825" y="2468100"/>
            <a:ext cx="190800" cy="190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7" name="Shape 337"/>
          <p:cNvSpPr/>
          <p:nvPr/>
        </p:nvSpPr>
        <p:spPr>
          <a:xfrm>
            <a:off x="2661900" y="1669900"/>
            <a:ext cx="190800" cy="190800"/>
          </a:xfrm>
          <a:prstGeom prst="diamond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/>
        </p:nvSpPr>
        <p:spPr>
          <a:xfrm>
            <a:off x="2814300" y="1822300"/>
            <a:ext cx="190800" cy="190800"/>
          </a:xfrm>
          <a:prstGeom prst="diamond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9" name="Shape 339"/>
          <p:cNvSpPr/>
          <p:nvPr/>
        </p:nvSpPr>
        <p:spPr>
          <a:xfrm>
            <a:off x="2545050" y="1911075"/>
            <a:ext cx="190800" cy="190800"/>
          </a:xfrm>
          <a:prstGeom prst="diamond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/>
        </p:nvSpPr>
        <p:spPr>
          <a:xfrm>
            <a:off x="2814300" y="2283000"/>
            <a:ext cx="190800" cy="190800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/>
        </p:nvSpPr>
        <p:spPr>
          <a:xfrm>
            <a:off x="3005100" y="2460125"/>
            <a:ext cx="190800" cy="190800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/>
        </p:nvSpPr>
        <p:spPr>
          <a:xfrm>
            <a:off x="3157500" y="2176550"/>
            <a:ext cx="190800" cy="190800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43" name="Shape 343"/>
          <p:cNvCxnSpPr/>
          <p:nvPr/>
        </p:nvCxnSpPr>
        <p:spPr>
          <a:xfrm>
            <a:off x="3902675" y="2067950"/>
            <a:ext cx="1230300" cy="0"/>
          </a:xfrm>
          <a:prstGeom prst="straightConnector1">
            <a:avLst/>
          </a:prstGeom>
          <a:noFill/>
          <a:ln cap="flat" cmpd="sng" w="76200">
            <a:solidFill>
              <a:srgbClr val="666666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44" name="Shape 344"/>
          <p:cNvSpPr/>
          <p:nvPr/>
        </p:nvSpPr>
        <p:spPr>
          <a:xfrm>
            <a:off x="7039100" y="1919437"/>
            <a:ext cx="190800" cy="1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5539925" y="2404250"/>
            <a:ext cx="190800" cy="1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7774775" y="2276150"/>
            <a:ext cx="190800" cy="1908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6695875" y="1660062"/>
            <a:ext cx="190800" cy="165000"/>
          </a:xfrm>
          <a:prstGeom prst="triangle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/>
        </p:nvSpPr>
        <p:spPr>
          <a:xfrm>
            <a:off x="5921525" y="2247825"/>
            <a:ext cx="190800" cy="165000"/>
          </a:xfrm>
          <a:prstGeom prst="triangle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9" name="Shape 349"/>
          <p:cNvSpPr/>
          <p:nvPr/>
        </p:nvSpPr>
        <p:spPr>
          <a:xfrm>
            <a:off x="7596950" y="1979300"/>
            <a:ext cx="190800" cy="165000"/>
          </a:xfrm>
          <a:prstGeom prst="triangle">
            <a:avLst>
              <a:gd fmla="val 50000" name="adj"/>
            </a:avLst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6521800" y="1854937"/>
            <a:ext cx="190800" cy="190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7530950" y="2360900"/>
            <a:ext cx="190800" cy="190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5815700" y="2587025"/>
            <a:ext cx="190800" cy="190800"/>
          </a:xfrm>
          <a:prstGeom prst="ellipse">
            <a:avLst/>
          </a:prstGeom>
          <a:solidFill>
            <a:srgbClr val="4A86E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/>
          <p:nvPr/>
        </p:nvSpPr>
        <p:spPr>
          <a:xfrm>
            <a:off x="5624900" y="2170100"/>
            <a:ext cx="190800" cy="190800"/>
          </a:xfrm>
          <a:prstGeom prst="diamond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/>
        </p:nvSpPr>
        <p:spPr>
          <a:xfrm>
            <a:off x="8018600" y="2360900"/>
            <a:ext cx="190800" cy="190800"/>
          </a:xfrm>
          <a:prstGeom prst="diamond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6780450" y="1919437"/>
            <a:ext cx="190800" cy="190800"/>
          </a:xfrm>
          <a:prstGeom prst="diamond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7039100" y="1647162"/>
            <a:ext cx="190800" cy="190800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6091475" y="2482862"/>
            <a:ext cx="190800" cy="190800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8018600" y="2013425"/>
            <a:ext cx="190800" cy="190800"/>
          </a:xfrm>
          <a:prstGeom prst="plus">
            <a:avLst>
              <a:gd fmla="val 25000" name="adj"/>
            </a:avLst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Dobre praktyki </a:t>
            </a:r>
            <a:br>
              <a:rPr lang="en-GB"/>
            </a:br>
            <a:r>
              <a:rPr lang="en-GB"/>
              <a:t>projektów uczniowskich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w</a:t>
            </a:r>
            <a:r>
              <a:rPr lang="en-GB"/>
              <a:t> Weź oddech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R</a:t>
            </a:r>
            <a:r>
              <a:rPr b="1" lang="en-GB"/>
              <a:t>undka na dzień dobry!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000"/>
          </a:p>
          <a:p>
            <a:pPr lvl="0" rtl="0">
              <a:spcBef>
                <a:spcPts val="0"/>
              </a:spcBef>
              <a:buNone/>
            </a:pPr>
            <a:r>
              <a:rPr lang="en-GB"/>
              <a:t>Twoje </a:t>
            </a:r>
            <a:r>
              <a:rPr b="1" lang="en-GB"/>
              <a:t>i</a:t>
            </a:r>
            <a:r>
              <a:rPr b="1" lang="en-GB"/>
              <a:t>mię + miejsce</a:t>
            </a:r>
            <a:r>
              <a:rPr lang="en-GB"/>
              <a:t>, w którym lubisz wziąć głębszy oddech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Metoda projektu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Jak na danym etapie można angażować młodzież, 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aktywnie ją włączać?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GB"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Gdzie oddawać decyzyjność, by młodzież czuła, że to ich projekt, który sami chcą realizować?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type="ctrTitle"/>
          </p:nvPr>
        </p:nvSpPr>
        <p:spPr>
          <a:xfrm>
            <a:off x="1858703" y="1518033"/>
            <a:ext cx="5361300" cy="1448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Weź oddech </a:t>
            </a:r>
            <a:br>
              <a:rPr lang="en-GB"/>
            </a:br>
            <a:r>
              <a:rPr lang="en-GB"/>
              <a:t>i do roboty! :)</a:t>
            </a:r>
          </a:p>
        </p:txBody>
      </p:sp>
      <p:sp>
        <p:nvSpPr>
          <p:cNvPr id="374" name="Shape 374"/>
          <p:cNvSpPr txBox="1"/>
          <p:nvPr>
            <p:ph idx="1" type="subTitle"/>
          </p:nvPr>
        </p:nvSpPr>
        <p:spPr>
          <a:xfrm>
            <a:off x="1858700" y="3108358"/>
            <a:ext cx="5361300" cy="522599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Planowanie dalszych kroków w parach z danej szkoły</a:t>
            </a:r>
          </a:p>
          <a:p>
            <a:pPr lvl="0">
              <a:spcBef>
                <a:spcPts val="0"/>
              </a:spcBef>
              <a:buNone/>
            </a:pPr>
            <a:br>
              <a:rPr lang="en-GB" sz="1600">
                <a:latin typeface="Arial"/>
                <a:ea typeface="Arial"/>
                <a:cs typeface="Arial"/>
                <a:sym typeface="Arial"/>
              </a:rPr>
            </a:b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/>
              <a:t>Podsumowanie</a:t>
            </a:r>
          </a:p>
        </p:txBody>
      </p:sp>
      <p:sp>
        <p:nvSpPr>
          <p:cNvPr id="380" name="Shape 380"/>
          <p:cNvSpPr txBox="1"/>
          <p:nvPr>
            <p:ph idx="1" type="body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Co użytecznego wynoszę?</a:t>
            </a:r>
          </a:p>
        </p:txBody>
      </p:sp>
      <p:sp>
        <p:nvSpPr>
          <p:cNvPr id="381" name="Shape 381"/>
          <p:cNvSpPr txBox="1"/>
          <p:nvPr>
            <p:ph idx="2" type="body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Co zostawiam, bo na razie mi się nie przyda?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747100" y="1746100"/>
            <a:ext cx="7461300" cy="1646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Kontakt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katarzyna.dzieciolowska@ceo.org.pl</a:t>
            </a:r>
          </a:p>
          <a:p>
            <a:pPr lvl="0">
              <a:spcBef>
                <a:spcPts val="0"/>
              </a:spcBef>
              <a:buNone/>
            </a:pPr>
            <a:r>
              <a:rPr lang="en-GB" u="sng">
                <a:solidFill>
                  <a:schemeClr val="hlink"/>
                </a:solidFill>
                <a:hlinkClick r:id="rId4"/>
              </a:rPr>
              <a:t>w</a:t>
            </a:r>
            <a:r>
              <a:rPr lang="en-GB" u="sng">
                <a:solidFill>
                  <a:schemeClr val="hlink"/>
                </a:solidFill>
                <a:hlinkClick r:id="rId5"/>
              </a:rPr>
              <a:t>ww.wezoddech.ceo.org.pl</a:t>
            </a:r>
            <a:r>
              <a:rPr lang="en-GB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GB"/>
              <a:t>FB: Weź oddech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 sz="1600">
                <a:latin typeface="Arial"/>
                <a:ea typeface="Arial"/>
                <a:cs typeface="Arial"/>
                <a:sym typeface="Arial"/>
              </a:rPr>
              <a:t>CELE:</a:t>
            </a:r>
          </a:p>
          <a:p>
            <a:pPr indent="-330200" lvl="0" marL="457200" rtl="0">
              <a:spcBef>
                <a:spcPts val="0"/>
              </a:spcBef>
              <a:buSzPct val="100000"/>
              <a:buFont typeface="Arial"/>
              <a:buChar char="➢"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podniesienie kompetencji i wzrost świadomości ekologicznej uczniów, nauczycieli i członków społeczności lokalnych na temat niskiej emisji </a:t>
            </a:r>
            <a:br>
              <a:rPr lang="en-GB" sz="1600">
                <a:latin typeface="Arial"/>
                <a:ea typeface="Arial"/>
                <a:cs typeface="Arial"/>
                <a:sym typeface="Arial"/>
              </a:rPr>
            </a:br>
            <a:r>
              <a:rPr lang="en-GB" sz="1600">
                <a:latin typeface="Arial"/>
                <a:ea typeface="Arial"/>
                <a:cs typeface="Arial"/>
                <a:sym typeface="Arial"/>
              </a:rPr>
              <a:t>i sposobów ochrony czystości powietrza;</a:t>
            </a:r>
          </a:p>
          <a:p>
            <a:pPr indent="-330200" lvl="0" marL="457200">
              <a:spcBef>
                <a:spcPts val="0"/>
              </a:spcBef>
              <a:buSzPct val="100000"/>
              <a:buFont typeface="Arial"/>
              <a:buChar char="➢"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budowanie społeczeństwa obywatelskiego w obszarze ochrony środowiska.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 txBox="1"/>
          <p:nvPr>
            <p:ph type="title"/>
          </p:nvPr>
        </p:nvSpPr>
        <p:spPr>
          <a:xfrm>
            <a:off x="612125" y="588524"/>
            <a:ext cx="6366900" cy="118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Weź oddech na 5 minut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/>
              <a:t>Pigułka wiedzy o projekcie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Misją Centrum Edukacji Obywatelskiej jest wspieranie wszystkich uczniów i uczennic w zdobywaniu wartościowych doświadczeń szkolnych.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Kształtujemy umiejętności i postawy obywatelskie oraz budujemy poczucie wpływu na otaczający świat w duchu szacunku dla innych i odpowiedzialności za dobro wspólne.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sz="1600">
                <a:latin typeface="Arial"/>
                <a:ea typeface="Arial"/>
                <a:cs typeface="Arial"/>
                <a:sym typeface="Arial"/>
              </a:rPr>
              <a:t>Współpracujemy z nauczycielami i nauczycielkami, dyrekcjami, młodzieżą.</a:t>
            </a:r>
          </a:p>
        </p:txBody>
      </p:sp>
      <p:sp>
        <p:nvSpPr>
          <p:cNvPr id="157" name="Shape 157"/>
          <p:cNvSpPr txBox="1"/>
          <p:nvPr>
            <p:ph type="title"/>
          </p:nvPr>
        </p:nvSpPr>
        <p:spPr>
          <a:xfrm>
            <a:off x="612125" y="588524"/>
            <a:ext cx="6366900" cy="1180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-GB"/>
              <a:t>Centrum Edukacji Obywatelskiej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Cele szkolenia</a:t>
            </a:r>
            <a:br>
              <a:rPr b="1" lang="en-GB"/>
            </a:br>
            <a:r>
              <a:rPr b="1" lang="en-GB"/>
              <a:t>i wasze oczekiwania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Kontrakt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GB"/>
              <a:t>A ty? </a:t>
            </a:r>
            <a:br>
              <a:rPr b="1" lang="en-GB"/>
            </a:br>
            <a:r>
              <a:rPr b="1" lang="en-GB"/>
              <a:t>Co wiesz o niskiej emisji?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 sz="2000"/>
          </a:p>
          <a:p>
            <a:pPr lvl="0">
              <a:spcBef>
                <a:spcPts val="0"/>
              </a:spcBef>
              <a:buNone/>
            </a:pPr>
            <a:r>
              <a:rPr lang="en-GB"/>
              <a:t>Quiz w grupach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819150" y="1419075"/>
            <a:ext cx="7505700" cy="108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GB"/>
              <a:t>n</a:t>
            </a:r>
            <a:r>
              <a:rPr lang="en-GB"/>
              <a:t>iska emisja to emisja gazów i pyłów na wysokości do 5 metrów?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819150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60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Prawda!</a:t>
            </a:r>
          </a:p>
        </p:txBody>
      </p:sp>
      <p:sp>
        <p:nvSpPr>
          <p:cNvPr id="179" name="Shape 179"/>
          <p:cNvSpPr txBox="1"/>
          <p:nvPr>
            <p:ph idx="2" type="body"/>
          </p:nvPr>
        </p:nvSpPr>
        <p:spPr>
          <a:xfrm>
            <a:off x="4638675" y="3107100"/>
            <a:ext cx="3686100" cy="133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60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Fałsz!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548900" y="1028675"/>
            <a:ext cx="6046200" cy="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>
                <a:solidFill>
                  <a:srgbClr val="999999"/>
                </a:solidFill>
              </a:rPr>
              <a:t>CZY TO PRAWDA, ŻE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