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62" r:id="rId2"/>
    <p:sldId id="259" r:id="rId3"/>
    <p:sldId id="260" r:id="rId4"/>
    <p:sldId id="293" r:id="rId5"/>
    <p:sldId id="294" r:id="rId6"/>
    <p:sldId id="295" r:id="rId7"/>
    <p:sldId id="296" r:id="rId8"/>
    <p:sldId id="297" r:id="rId9"/>
    <p:sldId id="288" r:id="rId10"/>
    <p:sldId id="319" r:id="rId11"/>
    <p:sldId id="318" r:id="rId12"/>
    <p:sldId id="298" r:id="rId13"/>
    <p:sldId id="299" r:id="rId14"/>
    <p:sldId id="300" r:id="rId15"/>
    <p:sldId id="301" r:id="rId16"/>
    <p:sldId id="320" r:id="rId17"/>
    <p:sldId id="289" r:id="rId18"/>
    <p:sldId id="317" r:id="rId19"/>
    <p:sldId id="272" r:id="rId20"/>
    <p:sldId id="277" r:id="rId21"/>
    <p:sldId id="273" r:id="rId22"/>
    <p:sldId id="274" r:id="rId23"/>
    <p:sldId id="315" r:id="rId24"/>
    <p:sldId id="278" r:id="rId25"/>
    <p:sldId id="304" r:id="rId26"/>
    <p:sldId id="310" r:id="rId27"/>
    <p:sldId id="305" r:id="rId28"/>
    <p:sldId id="306" r:id="rId29"/>
    <p:sldId id="307" r:id="rId30"/>
    <p:sldId id="308" r:id="rId31"/>
    <p:sldId id="321" r:id="rId32"/>
    <p:sldId id="265" r:id="rId33"/>
    <p:sldId id="309" r:id="rId34"/>
    <p:sldId id="25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CB6"/>
    <a:srgbClr val="FFFFFF"/>
    <a:srgbClr val="D9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109C-7403-431F-9073-1989D5D32CCA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0BA29-89E3-4034-A217-AEBA47527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8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6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29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5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3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85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6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7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9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3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0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1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B7C5-F9B3-4CFC-9560-343308160C8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3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8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7286-BB61-4548-9FCC-0E88CE93742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10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ABBA6-0071-4833-9219-F07F057D698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4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0" y="76200"/>
            <a:ext cx="70104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78216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200"/>
            </a:lvl1pPr>
            <a:lvl2pPr marL="522000" indent="-3420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200"/>
            </a:lvl2pPr>
            <a:lvl3pPr marL="702000" indent="-3420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200"/>
            </a:lvl3pPr>
            <a:lvl4pPr marL="882000" indent="-3420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200"/>
            </a:lvl4pPr>
            <a:lvl5pPr marL="1062000" indent="-3420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683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01/01/2014</a:t>
            </a:r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7443" y="6356350"/>
            <a:ext cx="4089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HEAL Power Point Template</a:t>
            </a: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81635" y="6356350"/>
            <a:ext cx="112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DF03E6C-533B-48A1-9B10-750DA0A59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0" y="76200"/>
            <a:ext cx="70104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3924300" cy="5105400"/>
          </a:xfrm>
        </p:spPr>
        <p:txBody>
          <a:bodyPr/>
          <a:lstStyle>
            <a:lvl1pPr>
              <a:defRPr sz="2200"/>
            </a:lvl1pPr>
            <a:lvl2pPr marL="522000" indent="-342000">
              <a:defRPr sz="2200"/>
            </a:lvl2pPr>
            <a:lvl3pPr marL="522000" indent="-342000">
              <a:defRPr sz="2200"/>
            </a:lvl3pPr>
            <a:lvl4pPr marL="702000" indent="-342000">
              <a:defRPr sz="2200"/>
            </a:lvl4pPr>
            <a:lvl5pPr marL="702000" indent="-3420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924300" cy="5105400"/>
          </a:xfrm>
        </p:spPr>
        <p:txBody>
          <a:bodyPr/>
          <a:lstStyle>
            <a:lvl1pPr marL="342000" indent="-342000">
              <a:defRPr sz="2200"/>
            </a:lvl1pPr>
            <a:lvl2pPr marL="522000" indent="-342000">
              <a:defRPr sz="2200"/>
            </a:lvl2pPr>
            <a:lvl3pPr marL="522000" indent="-342000">
              <a:defRPr sz="2200"/>
            </a:lvl3pPr>
            <a:lvl4pPr marL="702000" indent="-342000">
              <a:defRPr sz="2200"/>
            </a:lvl4pPr>
            <a:lvl5pPr marL="702000" indent="-3420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683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01/01/2014</a:t>
            </a:r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7443" y="6356350"/>
            <a:ext cx="4089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HEAL Power Point Template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81635" y="6356350"/>
            <a:ext cx="112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DF03E6C-533B-48A1-9B10-750DA0A59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6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68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578866"/>
            <a:ext cx="1130157" cy="1279133"/>
          </a:xfrm>
          <a:prstGeom prst="rect">
            <a:avLst/>
          </a:prstGeom>
          <a:solidFill>
            <a:srgbClr val="168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0"/>
            <a:ext cx="1524000" cy="904126"/>
          </a:xfrm>
          <a:prstGeom prst="rect">
            <a:avLst/>
          </a:prstGeom>
          <a:solidFill>
            <a:srgbClr val="168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2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5486400"/>
            <a:ext cx="145893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5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4" y="76200"/>
            <a:ext cx="7010400" cy="685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683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01/01/2014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7443" y="6356350"/>
            <a:ext cx="4089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HEAL Power Point Template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81635" y="6356350"/>
            <a:ext cx="112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DF03E6C-533B-48A1-9B10-750DA0A59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68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36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7453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168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1370" y="76200"/>
            <a:ext cx="726383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of sheet</a:t>
            </a:r>
            <a:endParaRPr lang="nl-NL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15200" y="0"/>
            <a:ext cx="976313" cy="9001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" y="5815174"/>
            <a:ext cx="1174249" cy="9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683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01/01/2014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7443" y="6356350"/>
            <a:ext cx="4089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HEAL Power Point Template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81635" y="6356350"/>
            <a:ext cx="112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DF03E6C-533B-48A1-9B10-750DA0A59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2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9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 Light" panose="020F0302020204030204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utiger-Bold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1500"/>
        </a:spcAft>
        <a:buClr>
          <a:srgbClr val="168CB6"/>
        </a:buClr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522000" indent="-342000" algn="l" rtl="0" eaLnBrk="0" fontAlgn="base" hangingPunct="0">
        <a:lnSpc>
          <a:spcPct val="100000"/>
        </a:lnSpc>
        <a:spcBef>
          <a:spcPts val="0"/>
        </a:spcBef>
        <a:spcAft>
          <a:spcPts val="1500"/>
        </a:spcAft>
        <a:buClr>
          <a:schemeClr val="accent1">
            <a:lumMod val="75000"/>
          </a:schemeClr>
        </a:buClr>
        <a:buChar char="•"/>
        <a:defRPr sz="22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2pPr>
      <a:lvl3pPr marL="702000" indent="-342000" algn="l" rtl="0" eaLnBrk="0" fontAlgn="base" hangingPunct="0">
        <a:lnSpc>
          <a:spcPct val="100000"/>
        </a:lnSpc>
        <a:spcBef>
          <a:spcPts val="0"/>
        </a:spcBef>
        <a:spcAft>
          <a:spcPts val="1500"/>
        </a:spcAft>
        <a:buClr>
          <a:schemeClr val="accent1">
            <a:lumMod val="75000"/>
          </a:schemeClr>
        </a:buClr>
        <a:buChar char="•"/>
        <a:defRPr sz="22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3pPr>
      <a:lvl4pPr marL="882000" indent="-342000" algn="l" rtl="0" eaLnBrk="0" fontAlgn="base" hangingPunct="0">
        <a:lnSpc>
          <a:spcPct val="100000"/>
        </a:lnSpc>
        <a:spcBef>
          <a:spcPts val="0"/>
        </a:spcBef>
        <a:spcAft>
          <a:spcPts val="1500"/>
        </a:spcAft>
        <a:buClr>
          <a:schemeClr val="accent2"/>
        </a:buClr>
        <a:buChar char="•"/>
        <a:defRPr sz="22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4pPr>
      <a:lvl5pPr marL="1062000" indent="-342000" algn="l" rtl="0" eaLnBrk="0" fontAlgn="base" hangingPunct="0">
        <a:lnSpc>
          <a:spcPct val="100000"/>
        </a:lnSpc>
        <a:spcBef>
          <a:spcPts val="0"/>
        </a:spcBef>
        <a:spcAft>
          <a:spcPts val="1500"/>
        </a:spcAft>
        <a:buClr>
          <a:schemeClr val="accent2"/>
        </a:buClr>
        <a:buChar char="•"/>
        <a:defRPr sz="2200">
          <a:solidFill>
            <a:schemeClr val="tx1"/>
          </a:solidFill>
          <a:latin typeface="Calibri" panose="020F0502020204030204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Char char="•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ctrTitle"/>
          </p:nvPr>
        </p:nvSpPr>
        <p:spPr>
          <a:xfrm>
            <a:off x="827467" y="3088241"/>
            <a:ext cx="7772400" cy="1470025"/>
          </a:xfrm>
          <a:noFill/>
        </p:spPr>
        <p:txBody>
          <a:bodyPr/>
          <a:lstStyle/>
          <a:p>
            <a:r>
              <a:rPr lang="pl-PL" sz="4400" b="1" dirty="0"/>
              <a:t>Przeciwdziałanie niskiej emisji </a:t>
            </a:r>
            <a:r>
              <a:rPr lang="pl-PL" sz="4400" b="1" dirty="0" smtClean="0"/>
              <a:t>– rola edukacji i podnoszenia świadomości społecznej</a:t>
            </a:r>
            <a:br>
              <a:rPr lang="pl-PL" sz="4400" b="1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2000" dirty="0"/>
              <a:t>Konferencja </a:t>
            </a:r>
            <a:r>
              <a:rPr lang="pl-PL" sz="2000" dirty="0" smtClean="0"/>
              <a:t>otwierająca program </a:t>
            </a:r>
            <a:r>
              <a:rPr lang="pl-PL" sz="2000" dirty="0"/>
              <a:t>„Weź oddech”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pl-PL" sz="2000" b="1" dirty="0"/>
              <a:t>29 stycznia 2016 r.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fr-BE" sz="4400" dirty="0"/>
              <a:t/>
            </a:r>
            <a:br>
              <a:rPr lang="fr-BE" sz="4400" dirty="0"/>
            </a:br>
            <a:r>
              <a:rPr lang="pl-PL" sz="2200" dirty="0" smtClean="0"/>
              <a:t>Weronika Piestrzyńska</a:t>
            </a:r>
            <a:br>
              <a:rPr lang="pl-PL" sz="2200" dirty="0" smtClean="0"/>
            </a:br>
            <a:r>
              <a:rPr lang="pl-PL" sz="2200" dirty="0" smtClean="0"/>
              <a:t>HEAL Polska</a:t>
            </a:r>
            <a:endParaRPr lang="pl-PL" sz="2200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6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7470" y="81493"/>
            <a:ext cx="7010400" cy="6858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Inne regulacje prawne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8369"/>
            <a:ext cx="5071640" cy="5573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0" y="1148369"/>
            <a:ext cx="5868144" cy="3292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9" y="2835476"/>
            <a:ext cx="3159284" cy="3257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5" y="1910522"/>
            <a:ext cx="4842605" cy="42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</a:rPr>
              <a:t>Proces tworzenia regulacji związanych z jakością powietrza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99322" y="6708207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18148F-DAD4-4E74-BF12-2D1938B504D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2047129" y="4353017"/>
            <a:ext cx="4644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18" idx="2"/>
          </p:cNvCxnSpPr>
          <p:nvPr/>
        </p:nvCxnSpPr>
        <p:spPr>
          <a:xfrm>
            <a:off x="4353285" y="2038263"/>
            <a:ext cx="2296115" cy="23187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endCxn id="18" idx="2"/>
          </p:cNvCxnSpPr>
          <p:nvPr/>
        </p:nvCxnSpPr>
        <p:spPr>
          <a:xfrm flipV="1">
            <a:off x="2005392" y="2038263"/>
            <a:ext cx="2347893" cy="23187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06969" y="41529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Wiedza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659440" y="377032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Społeczeństwo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201157" y="157659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Decydenci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496065" y="3387296"/>
            <a:ext cx="178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5"/>
                </a:solidFill>
              </a:rPr>
              <a:t>Czyste powietrze</a:t>
            </a:r>
            <a:endParaRPr lang="pl-PL" sz="2400" b="1" dirty="0">
              <a:solidFill>
                <a:schemeClr val="accent5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544711" y="4337490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sp>
        <p:nvSpPr>
          <p:cNvPr id="33" name="pole tekstowe 32"/>
          <p:cNvSpPr txBox="1"/>
          <p:nvPr/>
        </p:nvSpPr>
        <p:spPr>
          <a:xfrm rot="18809723">
            <a:off x="1912111" y="2887370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sp>
        <p:nvSpPr>
          <p:cNvPr id="34" name="pole tekstowe 33"/>
          <p:cNvSpPr txBox="1"/>
          <p:nvPr/>
        </p:nvSpPr>
        <p:spPr>
          <a:xfrm rot="2687962">
            <a:off x="5053154" y="3008968"/>
            <a:ext cx="176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Media/NGO</a:t>
            </a:r>
            <a:endParaRPr lang="pl-PL" sz="1400" dirty="0"/>
          </a:p>
        </p:txBody>
      </p:sp>
      <p:sp>
        <p:nvSpPr>
          <p:cNvPr id="19" name="pole tekstowe 16"/>
          <p:cNvSpPr txBox="1"/>
          <p:nvPr/>
        </p:nvSpPr>
        <p:spPr>
          <a:xfrm>
            <a:off x="6414240" y="2276454"/>
            <a:ext cx="2549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c</a:t>
            </a:r>
            <a:r>
              <a:rPr lang="pl-PL" sz="3200" dirty="0" smtClean="0"/>
              <a:t>hęci, świadomość</a:t>
            </a:r>
            <a:endParaRPr lang="pl-PL" sz="2400" dirty="0"/>
          </a:p>
        </p:txBody>
      </p:sp>
      <p:sp>
        <p:nvSpPr>
          <p:cNvPr id="20" name="pole tekstowe 16"/>
          <p:cNvSpPr txBox="1"/>
          <p:nvPr/>
        </p:nvSpPr>
        <p:spPr>
          <a:xfrm>
            <a:off x="3244021" y="511368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m</a:t>
            </a:r>
            <a:r>
              <a:rPr lang="pl-PL" sz="3200" dirty="0" smtClean="0"/>
              <a:t>ożliwości</a:t>
            </a:r>
            <a:endParaRPr lang="pl-PL" sz="2400" dirty="0"/>
          </a:p>
        </p:txBody>
      </p:sp>
      <p:sp>
        <p:nvSpPr>
          <p:cNvPr id="23" name="pole tekstowe 16"/>
          <p:cNvSpPr txBox="1"/>
          <p:nvPr/>
        </p:nvSpPr>
        <p:spPr>
          <a:xfrm>
            <a:off x="692326" y="24108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f</a:t>
            </a:r>
            <a:r>
              <a:rPr lang="pl-PL" sz="3200" dirty="0" smtClean="0"/>
              <a:t>undusze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711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674" y="78904"/>
            <a:ext cx="7010400" cy="6858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Świadomość ekologiczna </a:t>
            </a:r>
            <a:r>
              <a:rPr lang="pl-PL" dirty="0">
                <a:latin typeface="Calibri" panose="020F0502020204030204" pitchFamily="34" charset="0"/>
              </a:rPr>
              <a:t>P</a:t>
            </a:r>
            <a:r>
              <a:rPr lang="pl-PL" dirty="0" smtClean="0">
                <a:latin typeface="Calibri" panose="020F0502020204030204" pitchFamily="34" charset="0"/>
              </a:rPr>
              <a:t>olaków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7543" y="1052736"/>
            <a:ext cx="3846879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400" dirty="0"/>
              <a:t>Proszę wskazać trzy z </a:t>
            </a:r>
            <a:r>
              <a:rPr lang="pl-PL" sz="2400" dirty="0" smtClean="0"/>
              <a:t>zagadnień, </a:t>
            </a:r>
            <a:r>
              <a:rPr lang="pl-PL" sz="2400" dirty="0"/>
              <a:t>w których Pana(i) zdaniem nasz kraj ma </a:t>
            </a:r>
            <a:r>
              <a:rPr lang="pl-PL" sz="2400" b="1" dirty="0"/>
              <a:t>najwięcej problemów do </a:t>
            </a:r>
            <a:r>
              <a:rPr lang="pl-PL" sz="2400" b="1" dirty="0" smtClean="0"/>
              <a:t>rozwiązania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373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Źródło: Badanie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świadomości i </a:t>
            </a:r>
            <a:r>
              <a:rPr lang="pl-PL" sz="1600" dirty="0" err="1" smtClean="0">
                <a:solidFill>
                  <a:schemeClr val="bg1">
                    <a:lumMod val="65000"/>
                  </a:schemeClr>
                </a:solidFill>
              </a:rPr>
              <a:t>zachowań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 ekologicznych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mieszkańców 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Polski, 2014, Narodowy Fundusz Ochrony Środowiska i Gospodarki Wodnej</a:t>
            </a:r>
            <a:endParaRPr lang="fr-B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32" y="1052736"/>
            <a:ext cx="42195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67544" y="1052736"/>
            <a:ext cx="3456384" cy="511256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pl-PL" sz="2400" dirty="0"/>
              <a:t>Proszę wybrać trzy Pana(i) zdaniem największe </a:t>
            </a:r>
            <a:r>
              <a:rPr lang="pl-PL" sz="2400" b="1" dirty="0"/>
              <a:t>problemy środowiska naturalnego </a:t>
            </a:r>
            <a:r>
              <a:rPr lang="pl-PL" sz="2400" dirty="0"/>
              <a:t>w Polsce.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3731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Źródło: Badanie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świadomości i </a:t>
            </a:r>
            <a:r>
              <a:rPr lang="pl-PL" sz="1600" dirty="0" err="1" smtClean="0">
                <a:solidFill>
                  <a:schemeClr val="bg1">
                    <a:lumMod val="65000"/>
                  </a:schemeClr>
                </a:solidFill>
              </a:rPr>
              <a:t>zachowań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 ekologicznych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mieszkańców </a:t>
            </a:r>
            <a:r>
              <a:rPr lang="pl-PL" sz="1600" dirty="0" smtClean="0">
                <a:solidFill>
                  <a:schemeClr val="bg1">
                    <a:lumMod val="65000"/>
                  </a:schemeClr>
                </a:solidFill>
              </a:rPr>
              <a:t>Polski, 2014, Narodowy Fundusz Ochrony Środowiska i Gospodarki Wodnej</a:t>
            </a:r>
            <a:endParaRPr lang="fr-B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2736"/>
            <a:ext cx="3960440" cy="4608512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231674" y="78904"/>
            <a:ext cx="70104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9pPr>
          </a:lstStyle>
          <a:p>
            <a:r>
              <a:rPr lang="pl-PL" kern="0" smtClean="0">
                <a:latin typeface="Calibri" panose="020F0502020204030204" pitchFamily="34" charset="0"/>
              </a:rPr>
              <a:t>Świadomość ekologiczna Polaków</a:t>
            </a:r>
            <a:endParaRPr lang="pl-PL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81030" y="5892581"/>
            <a:ext cx="71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Badanie zrealizowane na zlecenie Ministerstwa Środowiska przez ARC Rynek i Opinia w dniach</a:t>
            </a:r>
          </a:p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4-11 sierpnia 2015 r.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ramach programu „Tworzymy atmosferę”]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0" y="1207430"/>
            <a:ext cx="7468642" cy="452500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231674" y="78904"/>
            <a:ext cx="70104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9pPr>
          </a:lstStyle>
          <a:p>
            <a:r>
              <a:rPr lang="pl-PL" kern="0" smtClean="0">
                <a:latin typeface="Calibri" panose="020F0502020204030204" pitchFamily="34" charset="0"/>
              </a:rPr>
              <a:t>Świadomość ekologiczna Polaków</a:t>
            </a:r>
            <a:endParaRPr lang="pl-PL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8" y="1665566"/>
            <a:ext cx="8772237" cy="3640530"/>
          </a:xfrm>
          <a:prstGeom prst="rect">
            <a:avLst/>
          </a:prstGeom>
        </p:spPr>
      </p:pic>
      <p:sp>
        <p:nvSpPr>
          <p:cNvPr id="8" name="Prostokąt 6"/>
          <p:cNvSpPr/>
          <p:nvPr/>
        </p:nvSpPr>
        <p:spPr>
          <a:xfrm>
            <a:off x="1381030" y="5892581"/>
            <a:ext cx="71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Badanie zrealizowane na zlecenie Ministerstwa Środowiska przez ARC Rynek i Opinia w dniach</a:t>
            </a:r>
          </a:p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4-11 sierpnia 2015 r.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ramach programu „Tworzymy atmosferę”]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31674" y="78904"/>
            <a:ext cx="70104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Frutiger-Bold"/>
              </a:defRPr>
            </a:lvl9pPr>
          </a:lstStyle>
          <a:p>
            <a:r>
              <a:rPr lang="pl-PL" kern="0" dirty="0" smtClean="0">
                <a:latin typeface="Calibri" panose="020F0502020204030204" pitchFamily="34" charset="0"/>
              </a:rPr>
              <a:t>Dostęp do informacji</a:t>
            </a:r>
            <a:endParaRPr lang="pl-PL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5656" y="655176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  <a:t>Źródło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  <a:t> Facebook -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Zanieczyszczenie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Powietrza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KRK</a:t>
            </a:r>
            <a:endParaRPr lang="fr-B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609600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140968"/>
            <a:ext cx="60864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393" y="-112435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Poziomy informowania i alarmowe(PM10)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412776"/>
            <a:ext cx="8191500" cy="4305300"/>
          </a:xfrm>
        </p:spPr>
      </p:pic>
      <p:sp>
        <p:nvSpPr>
          <p:cNvPr id="7" name="Prostokąt 6"/>
          <p:cNvSpPr/>
          <p:nvPr/>
        </p:nvSpPr>
        <p:spPr>
          <a:xfrm>
            <a:off x="1970441" y="6217850"/>
            <a:ext cx="6492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Źródło: Raport „Żelazne płuca Polaków”, Polski Alarm Smogowy</a:t>
            </a:r>
          </a:p>
        </p:txBody>
      </p:sp>
    </p:spTree>
    <p:extLst>
      <p:ext uri="{BB962C8B-B14F-4D97-AF65-F5344CB8AC3E}">
        <p14:creationId xmlns:p14="http://schemas.microsoft.com/office/powerpoint/2010/main" val="2027908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369" y="76200"/>
            <a:ext cx="7778985" cy="685800"/>
          </a:xfrm>
        </p:spPr>
        <p:txBody>
          <a:bodyPr/>
          <a:lstStyle/>
          <a:p>
            <a:r>
              <a:rPr lang="pl-PL" sz="3600" dirty="0" smtClean="0">
                <a:latin typeface="Calibri" panose="020F0502020204030204" pitchFamily="34" charset="0"/>
              </a:rPr>
              <a:t>System informowania o zanieczyszczeniach powietrza 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1090995" y="1433512"/>
            <a:ext cx="8748464" cy="5105400"/>
          </a:xfrm>
        </p:spPr>
        <p:txBody>
          <a:bodyPr/>
          <a:lstStyle/>
          <a:p>
            <a:r>
              <a:rPr lang="pl-PL" sz="2400" dirty="0" smtClean="0"/>
              <a:t>Stacje monitoringu WIOŚ, strony internetowe</a:t>
            </a:r>
          </a:p>
          <a:p>
            <a:r>
              <a:rPr lang="pl-PL" sz="2400" dirty="0" smtClean="0"/>
              <a:t>Tablice informacyjne, tablice na przystankach</a:t>
            </a:r>
          </a:p>
          <a:p>
            <a:r>
              <a:rPr lang="pl-PL" sz="2400" dirty="0" smtClean="0"/>
              <a:t>Broszury informacyjne</a:t>
            </a:r>
          </a:p>
          <a:p>
            <a:r>
              <a:rPr lang="pl-PL" sz="2400" dirty="0" smtClean="0"/>
              <a:t>Programy NFOŚiGW</a:t>
            </a:r>
          </a:p>
          <a:p>
            <a:r>
              <a:rPr lang="pl-PL" sz="2400" dirty="0" smtClean="0"/>
              <a:t>Media</a:t>
            </a:r>
          </a:p>
          <a:p>
            <a:r>
              <a:rPr lang="pl-PL" sz="2400" dirty="0" smtClean="0"/>
              <a:t>Organizacje pozarządowe</a:t>
            </a:r>
          </a:p>
          <a:p>
            <a:r>
              <a:rPr lang="pl-PL" sz="2400" i="1" dirty="0" smtClean="0"/>
              <a:t>Sektor zdrowia</a:t>
            </a:r>
          </a:p>
          <a:p>
            <a:r>
              <a:rPr lang="pl-PL" sz="2400" i="1" dirty="0" smtClean="0"/>
              <a:t>Szkoła, nauczyciele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pl-PL" sz="2400" baseline="30000" dirty="0" smtClean="0"/>
          </a:p>
          <a:p>
            <a:pPr>
              <a:lnSpc>
                <a:spcPct val="100000"/>
              </a:lnSpc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latin typeface="Calibri" panose="020F0502020204030204" pitchFamily="34" charset="0"/>
              </a:rPr>
              <a:t>Materiały edukacyjne HEAL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" y="980728"/>
            <a:ext cx="3673477" cy="5175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732364" cy="528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63984"/>
            <a:ext cx="3500787" cy="49574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2608248"/>
            <a:ext cx="3096344" cy="41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64334" y="1223492"/>
            <a:ext cx="8186671" cy="54670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HEAL - kim jesteśmy i co robimy?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Jakość powietrza w Polsce na tle UE. Problem niskiej emisji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Świadomość Polaków na temat </a:t>
            </a:r>
            <a:r>
              <a:rPr lang="pl-PL" dirty="0" smtClean="0">
                <a:solidFill>
                  <a:schemeClr val="tx1"/>
                </a:solidFill>
              </a:rPr>
              <a:t>zanieczyszczeń </a:t>
            </a:r>
            <a:r>
              <a:rPr lang="pl-PL" dirty="0">
                <a:solidFill>
                  <a:schemeClr val="tx1"/>
                </a:solidFill>
              </a:rPr>
              <a:t>powietrza </a:t>
            </a:r>
            <a:endParaRPr lang="pl-PL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Od </a:t>
            </a:r>
            <a:r>
              <a:rPr lang="pl-PL" dirty="0">
                <a:solidFill>
                  <a:schemeClr val="tx1"/>
                </a:solidFill>
              </a:rPr>
              <a:t>edukacji do regulacji - rola edukacji w podnoszeniu świadomości na temat zanieczyszczeń powietrza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- organizacje pozarządowe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- sektor zdrowia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- nauczyciele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Co może zrobić każdy z nas? Co możemy zrobić wspólnie?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/>
            <a:endParaRPr lang="pl-PL" dirty="0"/>
          </a:p>
          <a:p>
            <a:pPr algn="l"/>
            <a:endParaRPr lang="fr-BE" dirty="0"/>
          </a:p>
        </p:txBody>
      </p:sp>
      <p:sp>
        <p:nvSpPr>
          <p:cNvPr id="4" name="Flowchart: Connector 3"/>
          <p:cNvSpPr/>
          <p:nvPr/>
        </p:nvSpPr>
        <p:spPr>
          <a:xfrm>
            <a:off x="8751194" y="4919012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owchart: Connector 6"/>
          <p:cNvSpPr/>
          <p:nvPr/>
        </p:nvSpPr>
        <p:spPr>
          <a:xfrm>
            <a:off x="8751194" y="5245634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owchart: Connector 7"/>
          <p:cNvSpPr/>
          <p:nvPr/>
        </p:nvSpPr>
        <p:spPr>
          <a:xfrm>
            <a:off x="8751194" y="5572256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owchart: Connector 8"/>
          <p:cNvSpPr/>
          <p:nvPr/>
        </p:nvSpPr>
        <p:spPr>
          <a:xfrm>
            <a:off x="8751194" y="5878488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owchart: Connector 9"/>
          <p:cNvSpPr/>
          <p:nvPr/>
        </p:nvSpPr>
        <p:spPr>
          <a:xfrm>
            <a:off x="8751194" y="6184720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owchart: Connector 11"/>
          <p:cNvSpPr/>
          <p:nvPr/>
        </p:nvSpPr>
        <p:spPr>
          <a:xfrm>
            <a:off x="8751194" y="6490952"/>
            <a:ext cx="199622" cy="199622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67478" y="71192"/>
            <a:ext cx="7285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pl-PL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 prezentacji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6" y="375811"/>
            <a:ext cx="4277322" cy="6106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915" y="1311542"/>
            <a:ext cx="33011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Patronaty: 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IOŚ PIB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WIM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IMP </a:t>
            </a:r>
            <a:r>
              <a:rPr lang="pl-PL" sz="2400" dirty="0">
                <a:latin typeface="Calibri" panose="020F0502020204030204" pitchFamily="34" charset="0"/>
                <a:cs typeface="Arial" pitchFamily="34" charset="0"/>
              </a:rPr>
              <a:t>im. </a:t>
            </a: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Nofera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Arial" pitchFamily="34" charset="0"/>
              </a:rPr>
              <a:t>NIZP </a:t>
            </a: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PZH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Arial" pitchFamily="34" charset="0"/>
              </a:rPr>
              <a:t>PTMŚ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Arial" pitchFamily="34" charset="0"/>
              </a:rPr>
              <a:t>PFSChAAPOChP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25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Calibri" panose="020F0502020204030204" pitchFamily="34" charset="0"/>
              </a:rPr>
              <a:t>Materiały edukacyjne HEAL</a:t>
            </a:r>
            <a:br>
              <a:rPr lang="pl-PL" sz="3200" dirty="0">
                <a:latin typeface="Calibri" panose="020F0502020204030204" pitchFamily="34" charset="0"/>
              </a:rPr>
            </a:br>
            <a:r>
              <a:rPr lang="pl-PL" sz="3200" dirty="0" smtClean="0">
                <a:latin typeface="Calibri" panose="020F0502020204030204" pitchFamily="34" charset="0"/>
              </a:rPr>
              <a:t>Niska emisja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1008" y="6522650"/>
            <a:ext cx="53158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Spalanie węgla w domowych piecach. Zagrożenia zdrowotne</a:t>
            </a:r>
            <a:r>
              <a:rPr kumimoji="0" lang="pl-PL" sz="12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. Raport HEAL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3" y="980728"/>
            <a:ext cx="4623730" cy="5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Calibri" panose="020F0502020204030204" pitchFamily="34" charset="0"/>
              </a:rPr>
              <a:t>Materiały edukacyjne HEAL</a:t>
            </a:r>
            <a:br>
              <a:rPr lang="pl-PL" sz="3200" dirty="0">
                <a:latin typeface="Calibri" panose="020F0502020204030204" pitchFamily="34" charset="0"/>
              </a:rPr>
            </a:br>
            <a:r>
              <a:rPr lang="pl-PL" sz="3200" dirty="0" smtClean="0">
                <a:latin typeface="Calibri" panose="020F0502020204030204" pitchFamily="34" charset="0"/>
              </a:rPr>
              <a:t>Zanieczyszczenia powietrza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355199" y="6522650"/>
            <a:ext cx="46875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Zanieczyszczenia powietrza. </a:t>
            </a:r>
            <a:r>
              <a:rPr lang="pl-PL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Zagrożenia zdrowotne</a:t>
            </a:r>
            <a:r>
              <a:rPr kumimoji="0" lang="pl-PL" sz="1200" b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. Raport HEAL</a:t>
            </a:r>
            <a:endParaRPr kumimoji="0" lang="en-US" sz="12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33" y="960791"/>
            <a:ext cx="7751645" cy="54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01" y="101958"/>
            <a:ext cx="7010400" cy="685800"/>
          </a:xfrm>
        </p:spPr>
        <p:txBody>
          <a:bodyPr/>
          <a:lstStyle/>
          <a:p>
            <a:r>
              <a:rPr lang="pl-PL" sz="3200" dirty="0" smtClean="0">
                <a:latin typeface="Calibri" panose="020F0502020204030204" pitchFamily="34" charset="0"/>
              </a:rPr>
              <a:t>Inicjatywy społeczne – alarmy smogowe</a:t>
            </a:r>
            <a:endParaRPr lang="fr-BE" sz="320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storeko.pl/wp-content/uploads/2013/04/bf1018d2ad5d133a2311d4fb417c69fc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8" y="1251036"/>
            <a:ext cx="4261342" cy="2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62" y="1251036"/>
            <a:ext cx="2567084" cy="2007317"/>
          </a:xfrm>
          <a:prstGeom prst="rect">
            <a:avLst/>
          </a:prstGeom>
        </p:spPr>
      </p:pic>
      <p:pic>
        <p:nvPicPr>
          <p:cNvPr id="10" name="Picture 16" descr="http://www.krakowskialarmsmogowy.pl/files/artykuly/515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69" y="1251035"/>
            <a:ext cx="2947477" cy="29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dolnoslaskialarmsmogowy.pl/imgturysta/image/kampania1/logo_10_wask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33" y="4534366"/>
            <a:ext cx="3080313" cy="16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hablon.pl/wp-content/uploads/2014/12/Portfolio-Zakopa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68" y="3751900"/>
            <a:ext cx="4196794" cy="23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latin typeface="Calibri" panose="020F0502020204030204" pitchFamily="34" charset="0"/>
              </a:rPr>
              <a:t>Inicjatywy społeczne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68152" y="6534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Krakowski Alarm Smogowy, Facebook.com]</a:t>
            </a:r>
          </a:p>
        </p:txBody>
      </p:sp>
      <p:pic>
        <p:nvPicPr>
          <p:cNvPr id="3084" name="Picture 12" descr="http://www.chronmyklimat.pl/content/galeria/201/18836/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" y="1222066"/>
            <a:ext cx="3311798" cy="23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radiokrakow.pl/resource/www_files/inline/02c/bbb/abf/02cbbbabf5a60c8015c21a2aa3a79bf9/02cbbbabf5a60c8015c21a2aa3a79b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2649742"/>
            <a:ext cx="5364051" cy="35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952" y="101811"/>
            <a:ext cx="7010400" cy="685800"/>
          </a:xfrm>
        </p:spPr>
        <p:txBody>
          <a:bodyPr/>
          <a:lstStyle/>
          <a:p>
            <a:r>
              <a:rPr lang="pl-PL" sz="3600" dirty="0" smtClean="0">
                <a:latin typeface="Calibri" panose="020F0502020204030204" pitchFamily="34" charset="0"/>
              </a:rPr>
              <a:t>Edukacja i apele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Prostokąt 6"/>
          <p:cNvSpPr/>
          <p:nvPr/>
        </p:nvSpPr>
        <p:spPr>
          <a:xfrm>
            <a:off x="1368152" y="6534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[Źródło: polskialarmsmogowy.pl, healpolska.pl, twitter.pl]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" y="1124744"/>
            <a:ext cx="8696259" cy="4195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7" y="2779916"/>
            <a:ext cx="7920880" cy="4080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93" y="975003"/>
            <a:ext cx="3980207" cy="5698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35" y="3360481"/>
            <a:ext cx="3698284" cy="14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316" y="90567"/>
            <a:ext cx="7010400" cy="685800"/>
          </a:xfrm>
        </p:spPr>
        <p:txBody>
          <a:bodyPr/>
          <a:lstStyle/>
          <a:p>
            <a:r>
              <a:rPr lang="pl-PL" sz="3600" dirty="0" smtClean="0">
                <a:latin typeface="Calibri" panose="020F0502020204030204" pitchFamily="34" charset="0"/>
              </a:rPr>
              <a:t>Media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/>
          <a:lstStyle/>
          <a:p>
            <a:fld id="{14812C55-DC4A-43D1-A1D8-53038A647606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5114"/>
            <a:ext cx="8038533" cy="4214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91178"/>
            <a:ext cx="8003576" cy="4214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05" y="1916832"/>
            <a:ext cx="5980883" cy="4663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2" y="2665048"/>
            <a:ext cx="23431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50" y="3732045"/>
            <a:ext cx="2200582" cy="466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6" y="2364832"/>
            <a:ext cx="3477110" cy="1276528"/>
          </a:xfrm>
          <a:prstGeom prst="rect">
            <a:avLst/>
          </a:prstGeom>
        </p:spPr>
      </p:pic>
      <p:sp>
        <p:nvSpPr>
          <p:cNvPr id="18" name="AutoShape 10" descr="Image result for radio z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3506"/>
            <a:ext cx="2341637" cy="1058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85" y="4439042"/>
            <a:ext cx="2200582" cy="2095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" y="1070491"/>
            <a:ext cx="3823972" cy="10063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73" y="4040492"/>
            <a:ext cx="4477375" cy="1019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95" y="877604"/>
            <a:ext cx="5087060" cy="895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80" y="5227218"/>
            <a:ext cx="3810532" cy="1200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6" y="968906"/>
            <a:ext cx="165735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9" y="3066094"/>
            <a:ext cx="2137663" cy="890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4569376"/>
            <a:ext cx="789788" cy="804399"/>
          </a:xfrm>
          <a:prstGeom prst="rect">
            <a:avLst/>
          </a:prstGeom>
        </p:spPr>
      </p:pic>
      <p:pic>
        <p:nvPicPr>
          <p:cNvPr id="1026" name="Picture 2" descr="http://portalmedialny.pl/media/images/thumbnail/md5/c/7/c73528c657cdb7af340d1a5c34fbfbd9/Gazeta_Wyborcza_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23" y="6172363"/>
            <a:ext cx="1686104" cy="6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stiwalniepokalanow.pl/naszdziennik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55" y="6241083"/>
            <a:ext cx="2421613" cy="5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838200" y="1143000"/>
            <a:ext cx="7478713" cy="5105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043608" y="1052736"/>
            <a:ext cx="74787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168CB6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000" kern="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9" y="962472"/>
            <a:ext cx="5810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c2.thejournal.ie/media/2013/01/dirty-old-town-dec-1988-cov-372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1666428"/>
            <a:ext cx="3543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cs typeface="Arial" charset="0"/>
              </a:rPr>
              <a:t>Poprawa jakości powietrza w Dublinie w 1990 r.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838200" y="1143000"/>
            <a:ext cx="7478713" cy="5105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611560" y="980728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168CB6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dirty="0" smtClean="0"/>
              <a:t>Wprowadzenie zakazu sprzedaży, dystrybucji i promocji węgla w Dublinie w 1990 r. </a:t>
            </a:r>
          </a:p>
          <a:p>
            <a:r>
              <a:rPr lang="pl-PL" dirty="0" smtClean="0"/>
              <a:t>Spadek stężenia zanieczyszczeń: </a:t>
            </a:r>
          </a:p>
          <a:p>
            <a:pPr lvl="1"/>
            <a:r>
              <a:rPr lang="pl-PL" sz="2000" dirty="0" smtClean="0"/>
              <a:t>Pyłu </a:t>
            </a:r>
            <a:r>
              <a:rPr lang="pl-PL" sz="2000" dirty="0"/>
              <a:t>typu Black </a:t>
            </a:r>
            <a:r>
              <a:rPr lang="pl-PL" sz="2000" dirty="0" err="1"/>
              <a:t>Smoke</a:t>
            </a:r>
            <a:r>
              <a:rPr lang="pl-PL" sz="2000" dirty="0"/>
              <a:t> o </a:t>
            </a:r>
            <a:r>
              <a:rPr lang="pl-PL" sz="2000" b="1" dirty="0"/>
              <a:t>71%, </a:t>
            </a:r>
            <a:endParaRPr lang="pl-PL" sz="2000" b="1" dirty="0" smtClean="0"/>
          </a:p>
          <a:p>
            <a:pPr lvl="1"/>
            <a:r>
              <a:rPr lang="pl-PL" sz="2000" dirty="0" smtClean="0"/>
              <a:t>Dwutlenku Siarki </a:t>
            </a:r>
            <a:r>
              <a:rPr lang="pl-PL" sz="2000" dirty="0"/>
              <a:t>o</a:t>
            </a:r>
            <a:r>
              <a:rPr lang="pl-PL" sz="2000" b="1" dirty="0"/>
              <a:t> 34</a:t>
            </a:r>
            <a:r>
              <a:rPr lang="pl-PL" sz="2000" b="1" dirty="0" smtClean="0"/>
              <a:t>%</a:t>
            </a:r>
          </a:p>
          <a:p>
            <a:r>
              <a:rPr lang="pl-PL" dirty="0" smtClean="0"/>
              <a:t>Zmniejszenie umieralności o:</a:t>
            </a:r>
          </a:p>
          <a:p>
            <a:pPr lvl="1"/>
            <a:r>
              <a:rPr lang="pl-PL" sz="2000" b="1" dirty="0" smtClean="0"/>
              <a:t>7%</a:t>
            </a:r>
            <a:r>
              <a:rPr lang="pl-PL" sz="2000" dirty="0" smtClean="0"/>
              <a:t> choroby układu naczyniowo – sercowego</a:t>
            </a:r>
          </a:p>
          <a:p>
            <a:pPr lvl="1"/>
            <a:r>
              <a:rPr lang="pl-PL" sz="2000" b="1" dirty="0" smtClean="0"/>
              <a:t>13%</a:t>
            </a:r>
            <a:r>
              <a:rPr lang="pl-PL" sz="2000" dirty="0" smtClean="0"/>
              <a:t> choroby układu oddechowego</a:t>
            </a:r>
          </a:p>
          <a:p>
            <a:pPr lvl="1"/>
            <a:r>
              <a:rPr lang="pl-PL" sz="2000" b="1" dirty="0" smtClean="0"/>
              <a:t>Spadek ogólnej umieralności o 8%</a:t>
            </a:r>
            <a:endParaRPr lang="en-GB" kern="0" dirty="0" smtClean="0">
              <a:latin typeface="Arial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403648" y="6021288"/>
            <a:ext cx="6984132" cy="980728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/>
              <a:t> </a:t>
            </a:r>
            <a:r>
              <a:rPr lang="pl-PL" dirty="0" smtClean="0"/>
              <a:t> </a:t>
            </a:r>
            <a:r>
              <a:rPr lang="en-US" dirty="0" smtClean="0"/>
              <a:t>Clancy </a:t>
            </a:r>
            <a:r>
              <a:rPr lang="en-US" dirty="0"/>
              <a:t>L., Goodman P., Sinclair H., Dockery D. W., 2002 - Effect of air-pollution control on death rates in Dublin, Ireland: an intervention study. Lancet 2002: 360: 1210–14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cs typeface="Arial" charset="0"/>
              </a:rPr>
              <a:t>Poprawa jakości powietrza w Dublinie w 1990 r.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cs typeface="Arial" charset="0"/>
              </a:rPr>
              <a:t>Poprawa jakości powietrza w </a:t>
            </a:r>
            <a:r>
              <a:rPr lang="en-US" sz="2800" dirty="0">
                <a:latin typeface="Calibri" panose="020F0502020204030204" pitchFamily="34" charset="0"/>
              </a:rPr>
              <a:t>Launceston </a:t>
            </a:r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w 2001r.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838200" y="1143000"/>
            <a:ext cx="7478713" cy="5105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2050" name="Picture 2" descr="http://www.bmj.com/content/bmj/346/bmj.e8446/F2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312"/>
            <a:ext cx="9144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70171" y="63500"/>
            <a:ext cx="6473829" cy="6794500"/>
            <a:chOff x="1730" y="-8"/>
            <a:chExt cx="4078" cy="4280"/>
          </a:xfrm>
          <a:solidFill>
            <a:srgbClr val="92D050">
              <a:alpha val="18000"/>
            </a:srgbClr>
          </a:solidFill>
          <a:effectLst>
            <a:outerShdw blurRad="50800" dist="50800" dir="1320000" sx="48000" sy="48000" algn="ctr" rotWithShape="0">
              <a:srgbClr val="000000">
                <a:alpha val="0"/>
              </a:srgbClr>
            </a:outerShdw>
          </a:effectLst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12700" cmpd="sng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48" y="1536"/>
              <a:ext cx="666" cy="1000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50000"/>
                  <a:alpha val="13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50000"/>
                  <a:alpha val="13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03352" y="1416676"/>
            <a:ext cx="10515600" cy="5687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 bwMode="auto">
          <a:xfrm>
            <a:off x="167478" y="71192"/>
            <a:ext cx="7285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HEAL – </a:t>
            </a:r>
            <a:r>
              <a:rPr lang="pl-PL" sz="3600" dirty="0">
                <a:solidFill>
                  <a:schemeClr val="bg1"/>
                </a:solidFill>
                <a:latin typeface="Calibri" panose="020F0502020204030204" pitchFamily="34" charset="0"/>
              </a:rPr>
              <a:t>reprezentuje </a:t>
            </a:r>
            <a:r>
              <a:rPr lang="pl-PL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interesy: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TextBox 113"/>
          <p:cNvSpPr txBox="1">
            <a:spLocks noChangeArrowheads="1"/>
          </p:cNvSpPr>
          <p:nvPr/>
        </p:nvSpPr>
        <p:spPr bwMode="auto">
          <a:xfrm>
            <a:off x="219074" y="1050320"/>
            <a:ext cx="8839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Calibri" pitchFamily="34" charset="0"/>
              </a:rPr>
              <a:t>p</a:t>
            </a:r>
            <a:r>
              <a:rPr lang="pl-PL" sz="2800" b="1" dirty="0" smtClean="0">
                <a:latin typeface="Calibri" pitchFamily="34" charset="0"/>
              </a:rPr>
              <a:t>onad 70 organizacji członkowskich </a:t>
            </a:r>
            <a:r>
              <a:rPr lang="pl-PL" sz="2800" b="1" dirty="0">
                <a:latin typeface="Calibri" pitchFamily="34" charset="0"/>
              </a:rPr>
              <a:t>z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>
                <a:latin typeface="Calibri" pitchFamily="34" charset="0"/>
              </a:rPr>
              <a:t>30 </a:t>
            </a:r>
            <a:r>
              <a:rPr lang="pl-PL" sz="2800" b="1" dirty="0">
                <a:latin typeface="Calibri" pitchFamily="34" charset="0"/>
              </a:rPr>
              <a:t>różnych </a:t>
            </a:r>
            <a:r>
              <a:rPr lang="pl-PL" sz="2800" b="1" dirty="0" smtClean="0">
                <a:latin typeface="Calibri" pitchFamily="34" charset="0"/>
              </a:rPr>
              <a:t>krajów:</a:t>
            </a:r>
            <a:endParaRPr lang="en-US" sz="2800" dirty="0"/>
          </a:p>
        </p:txBody>
      </p:sp>
      <p:sp>
        <p:nvSpPr>
          <p:cNvPr id="106" name="TextBox 106"/>
          <p:cNvSpPr txBox="1">
            <a:spLocks noChangeArrowheads="1"/>
          </p:cNvSpPr>
          <p:nvPr/>
        </p:nvSpPr>
        <p:spPr bwMode="auto">
          <a:xfrm>
            <a:off x="906915" y="2757807"/>
            <a:ext cx="112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Lekarzy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  <p:sp>
        <p:nvSpPr>
          <p:cNvPr id="107" name="TextBox 105"/>
          <p:cNvSpPr txBox="1">
            <a:spLocks noChangeArrowheads="1"/>
          </p:cNvSpPr>
          <p:nvPr/>
        </p:nvSpPr>
        <p:spPr bwMode="auto">
          <a:xfrm>
            <a:off x="3128168" y="5689945"/>
            <a:ext cx="61452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600" b="1" i="1" dirty="0" smtClean="0">
                <a:latin typeface="Calibri" pitchFamily="34" charset="0"/>
              </a:rPr>
              <a:t>Cel: promowanie lepszej </a:t>
            </a:r>
            <a:r>
              <a:rPr lang="pl-PL" sz="2600" b="1" i="1" dirty="0">
                <a:latin typeface="Calibri" pitchFamily="34" charset="0"/>
              </a:rPr>
              <a:t>polityki zdrowia publicznego </a:t>
            </a:r>
            <a:r>
              <a:rPr lang="pl-PL" sz="2600" b="1" i="1" dirty="0" smtClean="0">
                <a:latin typeface="Calibri" pitchFamily="34" charset="0"/>
              </a:rPr>
              <a:t>w Polsce i za granicą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08" name="TextBox 114"/>
          <p:cNvSpPr txBox="1">
            <a:spLocks noChangeArrowheads="1"/>
          </p:cNvSpPr>
          <p:nvPr/>
        </p:nvSpPr>
        <p:spPr bwMode="auto">
          <a:xfrm rot="10800000" flipV="1">
            <a:off x="4051916" y="4414837"/>
            <a:ext cx="3983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Ubezpieczycieli zdrowotnych</a:t>
            </a:r>
            <a:endParaRPr lang="en-US" sz="24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09" name="TextBox 112"/>
          <p:cNvSpPr txBox="1">
            <a:spLocks noChangeArrowheads="1"/>
          </p:cNvSpPr>
          <p:nvPr/>
        </p:nvSpPr>
        <p:spPr bwMode="auto">
          <a:xfrm>
            <a:off x="5611421" y="3459163"/>
            <a:ext cx="3530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Organizacji </a:t>
            </a:r>
            <a:r>
              <a:rPr lang="pl-PL" sz="2400" dirty="0" smtClean="0">
                <a:solidFill>
                  <a:schemeClr val="accent5"/>
                </a:solidFill>
                <a:latin typeface="Calibri" pitchFamily="34" charset="0"/>
              </a:rPr>
              <a:t>młodzieżowych</a:t>
            </a:r>
            <a:endParaRPr lang="en-US" sz="24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444953" y="4185002"/>
            <a:ext cx="317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Instytutów badawczych </a:t>
            </a:r>
            <a:br>
              <a:rPr lang="pl-PL" sz="2400" dirty="0">
                <a:solidFill>
                  <a:schemeClr val="accent5"/>
                </a:solidFill>
                <a:latin typeface="Calibri" pitchFamily="34" charset="0"/>
              </a:rPr>
            </a:br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zdrowia publicznego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  <p:sp>
        <p:nvSpPr>
          <p:cNvPr id="111" name="TextBox 107"/>
          <p:cNvSpPr txBox="1">
            <a:spLocks noChangeArrowheads="1"/>
          </p:cNvSpPr>
          <p:nvPr/>
        </p:nvSpPr>
        <p:spPr bwMode="auto">
          <a:xfrm>
            <a:off x="2963859" y="3307383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Pielęgniarek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  <p:sp>
        <p:nvSpPr>
          <p:cNvPr id="112" name="TextBox 113"/>
          <p:cNvSpPr txBox="1">
            <a:spLocks noChangeArrowheads="1"/>
          </p:cNvSpPr>
          <p:nvPr/>
        </p:nvSpPr>
        <p:spPr bwMode="auto">
          <a:xfrm>
            <a:off x="3100384" y="2281064"/>
            <a:ext cx="170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Naukowców</a:t>
            </a:r>
            <a:endParaRPr lang="en-US" sz="2400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13" name="TextBox 111"/>
          <p:cNvSpPr txBox="1">
            <a:spLocks noChangeArrowheads="1"/>
          </p:cNvSpPr>
          <p:nvPr/>
        </p:nvSpPr>
        <p:spPr bwMode="auto">
          <a:xfrm>
            <a:off x="5379241" y="2034244"/>
            <a:ext cx="3344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5"/>
                </a:solidFill>
                <a:latin typeface="Calibri" pitchFamily="34" charset="0"/>
              </a:rPr>
              <a:t>Organizacji </a:t>
            </a:r>
            <a:r>
              <a:rPr lang="pl-PL" sz="2400" dirty="0" smtClean="0">
                <a:solidFill>
                  <a:schemeClr val="accent5"/>
                </a:solidFill>
                <a:latin typeface="Calibri" pitchFamily="34" charset="0"/>
              </a:rPr>
              <a:t>ekologicznych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838200" y="1143000"/>
            <a:ext cx="7478713" cy="5105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52718" y="1616075"/>
            <a:ext cx="826192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168CB6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pl-PL" dirty="0" smtClean="0"/>
              <a:t>Wprowadzenie programu wymiany przestarzałych </a:t>
            </a:r>
            <a:r>
              <a:rPr lang="pl-PL" dirty="0"/>
              <a:t>urządzeń grzewczych w </a:t>
            </a:r>
            <a:r>
              <a:rPr lang="pl-PL" dirty="0" smtClean="0"/>
              <a:t>domach, </a:t>
            </a:r>
            <a:r>
              <a:rPr lang="en-US" dirty="0"/>
              <a:t>Launceston</a:t>
            </a:r>
            <a:r>
              <a:rPr lang="pl-PL" dirty="0" smtClean="0"/>
              <a:t>, Australia 2001 </a:t>
            </a:r>
          </a:p>
          <a:p>
            <a:pPr>
              <a:lnSpc>
                <a:spcPct val="100000"/>
              </a:lnSpc>
            </a:pPr>
            <a:r>
              <a:rPr lang="pl-PL" dirty="0" smtClean="0"/>
              <a:t>Spadek </a:t>
            </a:r>
            <a:r>
              <a:rPr lang="pl-PL" dirty="0"/>
              <a:t>stężenia </a:t>
            </a:r>
            <a:r>
              <a:rPr lang="pl-PL" dirty="0" smtClean="0"/>
              <a:t>pyłu </a:t>
            </a:r>
            <a:r>
              <a:rPr lang="pl-PL" b="1" dirty="0"/>
              <a:t>PM</a:t>
            </a:r>
            <a:r>
              <a:rPr lang="pl-PL" b="1" baseline="-25000" dirty="0"/>
              <a:t>10</a:t>
            </a:r>
            <a:r>
              <a:rPr lang="pl-PL" b="1" dirty="0"/>
              <a:t> </a:t>
            </a:r>
            <a:r>
              <a:rPr lang="pl-PL" dirty="0"/>
              <a:t>o </a:t>
            </a:r>
            <a:r>
              <a:rPr lang="pl-PL" b="1" dirty="0"/>
              <a:t>38</a:t>
            </a:r>
            <a:r>
              <a:rPr lang="pl-PL" b="1" dirty="0" smtClean="0"/>
              <a:t>%</a:t>
            </a:r>
          </a:p>
          <a:p>
            <a:pPr>
              <a:lnSpc>
                <a:spcPct val="100000"/>
              </a:lnSpc>
            </a:pPr>
            <a:endParaRPr lang="pl-PL" sz="800" dirty="0" smtClean="0"/>
          </a:p>
          <a:p>
            <a:pPr>
              <a:lnSpc>
                <a:spcPct val="100000"/>
              </a:lnSpc>
            </a:pPr>
            <a:r>
              <a:rPr lang="pl-PL" dirty="0" smtClean="0"/>
              <a:t>Zmniejszenie </a:t>
            </a:r>
            <a:r>
              <a:rPr lang="pl-PL" dirty="0"/>
              <a:t>umieralności o:</a:t>
            </a:r>
          </a:p>
          <a:p>
            <a:pPr lvl="1">
              <a:lnSpc>
                <a:spcPct val="100000"/>
              </a:lnSpc>
            </a:pPr>
            <a:r>
              <a:rPr lang="pl-PL" sz="2000" b="1" dirty="0"/>
              <a:t>17,9% </a:t>
            </a:r>
            <a:r>
              <a:rPr lang="pl-PL" sz="2000" dirty="0"/>
              <a:t>choroby </a:t>
            </a:r>
            <a:r>
              <a:rPr lang="pl-PL" sz="2000" dirty="0" smtClean="0"/>
              <a:t>układu </a:t>
            </a:r>
            <a:r>
              <a:rPr lang="pl-PL" sz="2000" dirty="0"/>
              <a:t>naczyniowo – sercowego</a:t>
            </a:r>
          </a:p>
          <a:p>
            <a:pPr lvl="1">
              <a:lnSpc>
                <a:spcPct val="100000"/>
              </a:lnSpc>
            </a:pPr>
            <a:r>
              <a:rPr lang="pl-PL" sz="2000" b="1" dirty="0"/>
              <a:t>22,8%</a:t>
            </a:r>
            <a:r>
              <a:rPr lang="pl-PL" sz="2000" dirty="0"/>
              <a:t> choroby </a:t>
            </a:r>
            <a:r>
              <a:rPr lang="pl-PL" sz="2000" dirty="0" smtClean="0"/>
              <a:t>układu </a:t>
            </a:r>
            <a:r>
              <a:rPr lang="pl-PL" sz="2000" dirty="0"/>
              <a:t>oddechowego</a:t>
            </a:r>
          </a:p>
          <a:p>
            <a:pPr lvl="1">
              <a:lnSpc>
                <a:spcPct val="100000"/>
              </a:lnSpc>
            </a:pPr>
            <a:r>
              <a:rPr lang="pl-PL" sz="2000" b="1" dirty="0" smtClean="0"/>
              <a:t>Spadek ogólnej umieralności o 11,4%</a:t>
            </a:r>
            <a:br>
              <a:rPr lang="pl-PL" sz="2000" b="1" dirty="0" smtClean="0"/>
            </a:br>
            <a:endParaRPr lang="pl-PL" sz="7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472402" y="6048672"/>
            <a:ext cx="6984132" cy="980728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 smtClean="0"/>
              <a:t>Johnston </a:t>
            </a:r>
            <a:r>
              <a:rPr lang="en-US" dirty="0"/>
              <a:t>FH et al. (2013). Evaluation of interventions to reduce air pollution from biomass smoke on mortality in Launceston, Australia: retrospective analysis of daily mortality, 1994–2007. </a:t>
            </a:r>
            <a:r>
              <a:rPr lang="en-US" i="1" dirty="0"/>
              <a:t>British Medical Journal</a:t>
            </a:r>
            <a:r>
              <a:rPr lang="en-US" dirty="0"/>
              <a:t>, 346 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cs typeface="Arial" charset="0"/>
              </a:rPr>
              <a:t>Poprawa jakości powietrza w </a:t>
            </a:r>
            <a:r>
              <a:rPr lang="en-US" sz="2800" dirty="0">
                <a:latin typeface="Calibri" panose="020F0502020204030204" pitchFamily="34" charset="0"/>
              </a:rPr>
              <a:t>Launceston </a:t>
            </a:r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w 2001r.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95" y="76200"/>
            <a:ext cx="7010400" cy="6858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A jak to będzie w Polsce...?</a:t>
            </a:r>
            <a:endParaRPr lang="fr-BE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http://niezalezna.pl/uploads/zdjecie2015/71620106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" y="1235835"/>
            <a:ext cx="5429827" cy="4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3" y="3061048"/>
            <a:ext cx="5678190" cy="31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200438" y="87913"/>
            <a:ext cx="6398840" cy="6858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  <a:cs typeface="Arial" charset="0"/>
              </a:rPr>
              <a:t>A co może zrobić każdy z nas..?</a:t>
            </a:r>
            <a:endParaRPr lang="en-GB" dirty="0" smtClean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318508"/>
            <a:ext cx="3206840" cy="175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61" y="1411769"/>
            <a:ext cx="4664720" cy="163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74" y="2918675"/>
            <a:ext cx="2877298" cy="2110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93" y="4392779"/>
            <a:ext cx="2260265" cy="1881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9" y="4122180"/>
            <a:ext cx="2415838" cy="2151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74" y="6009650"/>
            <a:ext cx="1590897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714655" y="773713"/>
            <a:ext cx="8042979" cy="51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168CB6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660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Char char="•"/>
              <a:defRPr sz="2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pl-PL" dirty="0" smtClean="0"/>
          </a:p>
          <a:p>
            <a:pPr>
              <a:lnSpc>
                <a:spcPct val="100000"/>
              </a:lnSpc>
            </a:pPr>
            <a:endParaRPr lang="pl-PL" sz="3000" u="sng" dirty="0"/>
          </a:p>
          <a:p>
            <a:pPr>
              <a:lnSpc>
                <a:spcPct val="100000"/>
              </a:lnSpc>
            </a:pPr>
            <a:r>
              <a:rPr lang="pl-PL" sz="3000" u="sng" dirty="0" smtClean="0"/>
              <a:t>Edukacja i podnoszenie świadomości</a:t>
            </a:r>
            <a:br>
              <a:rPr lang="pl-PL" sz="3000" u="sng" dirty="0" smtClean="0"/>
            </a:br>
            <a:endParaRPr lang="pl-PL" sz="3000" u="sng" dirty="0" smtClean="0"/>
          </a:p>
          <a:p>
            <a:pPr>
              <a:lnSpc>
                <a:spcPct val="100000"/>
              </a:lnSpc>
            </a:pPr>
            <a:r>
              <a:rPr lang="pl-PL" sz="3000" u="sng" dirty="0" smtClean="0"/>
              <a:t>Dobre przykłady</a:t>
            </a:r>
            <a:br>
              <a:rPr lang="pl-PL" sz="3000" u="sng" dirty="0" smtClean="0"/>
            </a:br>
            <a:endParaRPr lang="pl-PL" sz="3000" u="sng" dirty="0" smtClean="0"/>
          </a:p>
          <a:p>
            <a:pPr>
              <a:lnSpc>
                <a:spcPct val="100000"/>
              </a:lnSpc>
            </a:pPr>
            <a:r>
              <a:rPr lang="pl-PL" sz="3000" u="sng" dirty="0" smtClean="0"/>
              <a:t>Kształtowanie pozytywnych postaw wobec społeczeństwa obywatelskiego</a:t>
            </a:r>
            <a:endParaRPr lang="pl-PL" sz="3000" u="sng" dirty="0"/>
          </a:p>
          <a:p>
            <a:pPr>
              <a:lnSpc>
                <a:spcPct val="100000"/>
              </a:lnSpc>
            </a:pPr>
            <a:endParaRPr lang="pl-PL" dirty="0" smtClean="0"/>
          </a:p>
          <a:p>
            <a:pPr>
              <a:lnSpc>
                <a:spcPct val="100000"/>
              </a:lnSpc>
            </a:pPr>
            <a:endParaRPr lang="pl-PL" sz="700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0438" y="87913"/>
            <a:ext cx="6398840" cy="685800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  <a:cs typeface="Arial" charset="0"/>
              </a:rPr>
              <a:t>Co możemy zrobić wspólnie</a:t>
            </a:r>
            <a:endParaRPr lang="en-GB" dirty="0" smtClean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281665"/>
            <a:ext cx="7772400" cy="1470025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1690"/>
            <a:ext cx="6400800" cy="1752600"/>
          </a:xfrm>
        </p:spPr>
        <p:txBody>
          <a:bodyPr/>
          <a:lstStyle/>
          <a:p>
            <a:r>
              <a:rPr lang="pl-PL" dirty="0" smtClean="0"/>
              <a:t>Weronika Piestrzyńska</a:t>
            </a:r>
          </a:p>
          <a:p>
            <a:r>
              <a:rPr lang="pl-PL" dirty="0" smtClean="0"/>
              <a:t>weronika</a:t>
            </a:r>
            <a:r>
              <a:rPr lang="en-US" dirty="0" smtClean="0"/>
              <a:t>@env-health.org</a:t>
            </a:r>
            <a:endParaRPr lang="pl-PL" dirty="0" smtClean="0"/>
          </a:p>
          <a:p>
            <a:r>
              <a:rPr lang="pl-PL" dirty="0" smtClean="0"/>
              <a:t>+ 48 782 466 881</a:t>
            </a:r>
          </a:p>
          <a:p>
            <a:pPr>
              <a:spcAft>
                <a:spcPts val="0"/>
              </a:spcAft>
            </a:pPr>
            <a:r>
              <a:rPr lang="pl-PL" sz="2000" dirty="0" smtClean="0"/>
              <a:t>HEAL Polska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pl-PL" sz="2000" dirty="0" smtClean="0"/>
              <a:t>Koszykowa 59/3</a:t>
            </a:r>
          </a:p>
          <a:p>
            <a:pPr>
              <a:spcAft>
                <a:spcPts val="0"/>
              </a:spcAft>
            </a:pPr>
            <a:r>
              <a:rPr lang="pl-PL" sz="2000" dirty="0" smtClean="0"/>
              <a:t>00-660 Warszawa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sz="2000" dirty="0" smtClean="0"/>
              <a:t>www.healpolska.pl</a:t>
            </a:r>
            <a:endParaRPr lang="en-US" sz="2000" dirty="0"/>
          </a:p>
          <a:p>
            <a:endParaRPr lang="en-GB" dirty="0"/>
          </a:p>
        </p:txBody>
      </p:sp>
      <p:pic>
        <p:nvPicPr>
          <p:cNvPr id="4" name="Picture 2" descr="http://poster.keepcalmandposters.com/thumbnails/29189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3488820"/>
            <a:ext cx="2324234" cy="30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Umieralność a zanieczyszczenia powietrza na świecie i w Europie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395536" y="1377553"/>
            <a:ext cx="8748464" cy="5105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dirty="0" smtClean="0"/>
              <a:t>Przedwcześnie z powodu zanieczyszczeń powietrza przedwcześnie umiera:</a:t>
            </a:r>
          </a:p>
          <a:p>
            <a:r>
              <a:rPr lang="pl-PL" sz="2400" dirty="0" smtClean="0"/>
              <a:t>4,3 </a:t>
            </a:r>
            <a:r>
              <a:rPr lang="pl-PL" sz="2400" dirty="0" smtClean="0"/>
              <a:t>mln osób na świecie  (powietrze </a:t>
            </a:r>
            <a:r>
              <a:rPr lang="pl-PL" sz="2400" dirty="0" smtClean="0"/>
              <a:t>wewnętrzne)</a:t>
            </a:r>
            <a:r>
              <a:rPr lang="pl-PL" sz="2400" baseline="30000" dirty="0" smtClean="0"/>
              <a:t>1</a:t>
            </a:r>
            <a:endParaRPr lang="pl-PL" sz="2400" dirty="0" smtClean="0"/>
          </a:p>
          <a:p>
            <a:r>
              <a:rPr lang="pl-PL" sz="2400" dirty="0" smtClean="0"/>
              <a:t>3,7 mln </a:t>
            </a:r>
            <a:r>
              <a:rPr lang="pl-PL" sz="2400" dirty="0" smtClean="0"/>
              <a:t>osób na świecie (powietrze atmosferyczne)</a:t>
            </a:r>
            <a:r>
              <a:rPr lang="pl-PL" sz="2400" baseline="30000" dirty="0"/>
              <a:t> 1</a:t>
            </a:r>
            <a:endParaRPr lang="pl-PL" sz="2400" dirty="0" smtClean="0"/>
          </a:p>
          <a:p>
            <a:r>
              <a:rPr lang="pl-PL" sz="2400" dirty="0" smtClean="0"/>
              <a:t>430 </a:t>
            </a:r>
            <a:r>
              <a:rPr lang="pl-PL" sz="2400" dirty="0" smtClean="0"/>
              <a:t>tys. w Europie Zachodniej i </a:t>
            </a:r>
            <a:r>
              <a:rPr lang="pl-PL" sz="2400" dirty="0"/>
              <a:t>centralnej (powietrze </a:t>
            </a:r>
            <a:r>
              <a:rPr lang="pl-PL" sz="2400" dirty="0" smtClean="0"/>
              <a:t>atmosferyczne)</a:t>
            </a:r>
            <a:r>
              <a:rPr lang="pl-PL" sz="2400" baseline="30000" dirty="0" smtClean="0"/>
              <a:t>2</a:t>
            </a:r>
          </a:p>
          <a:p>
            <a:pPr>
              <a:lnSpc>
                <a:spcPct val="100000"/>
              </a:lnSpc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03648" y="602128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</a:rPr>
              <a:t>Światowa </a:t>
            </a:r>
            <a:r>
              <a:rPr lang="fr-BE" sz="1200" dirty="0">
                <a:solidFill>
                  <a:schemeClr val="bg1">
                    <a:lumMod val="50000"/>
                  </a:schemeClr>
                </a:solidFill>
              </a:rPr>
              <a:t>Organizacja Zdrowia : Burden of disease from the joint effects of Household and Ambient Air Pollution for 2012. World Health Organization, Genewa,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Europejska Agencja Środowiska: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Air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quality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in Europe — 2013 report EEA Report No 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9/2013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Zanieczyszczenia powietrza a koszty zdrowotne w Polsce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395536" y="1143000"/>
            <a:ext cx="8748464" cy="5105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dirty="0" smtClean="0"/>
              <a:t>W Polsce z powodu zanieczyszczeń powietrza co roku:</a:t>
            </a:r>
          </a:p>
          <a:p>
            <a:r>
              <a:rPr lang="pl-PL" sz="2400" dirty="0" smtClean="0"/>
              <a:t>Umiera przedwcześnie ok. 45 </a:t>
            </a:r>
            <a:r>
              <a:rPr lang="pl-PL" sz="2400" dirty="0"/>
              <a:t>tys</a:t>
            </a:r>
            <a:r>
              <a:rPr lang="pl-PL" sz="2400" dirty="0" smtClean="0"/>
              <a:t>. osób (średnio co 10 Polak)</a:t>
            </a:r>
          </a:p>
          <a:p>
            <a:r>
              <a:rPr lang="pl-PL" sz="2400" dirty="0" smtClean="0"/>
              <a:t>Społeczeństwo traci ok. 520 tys. potencjalnych lat życia</a:t>
            </a:r>
            <a:endParaRPr lang="pl-PL" sz="2400" dirty="0"/>
          </a:p>
          <a:p>
            <a:r>
              <a:rPr lang="pl-PL" sz="2400" dirty="0" smtClean="0"/>
              <a:t>Gospodarka traci 18,5 mln dni pracy</a:t>
            </a:r>
          </a:p>
          <a:p>
            <a:pPr marL="0" indent="0">
              <a:buNone/>
            </a:pPr>
            <a:r>
              <a:rPr lang="pl-PL" sz="2400" dirty="0" smtClean="0"/>
              <a:t>	</a:t>
            </a:r>
            <a:r>
              <a:rPr lang="pl-PL" sz="2400" b="1" dirty="0" smtClean="0"/>
              <a:t>Zewnętrzne koszty zdrowotne zanieczyszczeń 	powietrza w Polsce wynoszą ok. 39-118 mld Euro</a:t>
            </a:r>
            <a:r>
              <a:rPr lang="pl-PL" sz="2400" b="1" baseline="30000" dirty="0" smtClean="0"/>
              <a:t> </a:t>
            </a:r>
            <a:r>
              <a:rPr lang="pl-PL" sz="2400" baseline="30000" dirty="0" smtClean="0"/>
              <a:t>1</a:t>
            </a:r>
            <a:endParaRPr lang="pl-PL" sz="2400" dirty="0"/>
          </a:p>
          <a:p>
            <a:pPr>
              <a:lnSpc>
                <a:spcPct val="100000"/>
              </a:lnSpc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638132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fr-BE" sz="1200" dirty="0">
                <a:solidFill>
                  <a:schemeClr val="bg1">
                    <a:lumMod val="50000"/>
                  </a:schemeClr>
                </a:solidFill>
              </a:rPr>
              <a:t>Komisja Europejska, Holland M., 2014 : Cost-benefit Analysis of Final Policy Scenarios for the EU Clean Air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202920" y="0"/>
            <a:ext cx="7236296" cy="685800"/>
          </a:xfrm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Jakość powietrza w UE – pył PM</a:t>
            </a:r>
            <a:r>
              <a:rPr lang="pl-PL" sz="2800" baseline="-25000" dirty="0" smtClean="0">
                <a:latin typeface="Calibri" panose="020F0502020204030204" pitchFamily="34" charset="0"/>
                <a:cs typeface="Arial" charset="0"/>
              </a:rPr>
              <a:t>2.5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901" y="1556792"/>
            <a:ext cx="362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Dopuszczalny poziom stężenia pyłu PM</a:t>
            </a:r>
            <a:r>
              <a:rPr lang="pl-PL" baseline="-25000" dirty="0" smtClean="0"/>
              <a:t>2.5</a:t>
            </a:r>
            <a:r>
              <a:rPr lang="pl-PL" dirty="0" smtClean="0"/>
              <a:t>:</a:t>
            </a:r>
            <a:endParaRPr lang="pl-PL" baseline="-25000" dirty="0" smtClean="0"/>
          </a:p>
          <a:p>
            <a:endParaRPr lang="pl-PL" dirty="0" smtClean="0"/>
          </a:p>
          <a:p>
            <a:r>
              <a:rPr lang="pl-PL" dirty="0" smtClean="0"/>
              <a:t>25 µg/m</a:t>
            </a:r>
            <a:r>
              <a:rPr lang="pl-PL" baseline="30000" dirty="0" smtClean="0"/>
              <a:t>3</a:t>
            </a:r>
            <a:r>
              <a:rPr lang="pl-PL" dirty="0" smtClean="0"/>
              <a:t> stężenie średniorocznie</a:t>
            </a:r>
            <a:endParaRPr lang="fr-BE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645333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Źródło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: Environment and human health. EEA Report No 5/2013. Joint EEA-JRC report. European Environment Agency, 2013.</a:t>
            </a:r>
            <a:endParaRPr lang="fr-B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18" y="908720"/>
            <a:ext cx="4314825" cy="5591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5531A-3413-43F4-BA36-7752A2891E7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6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Ekspozycja na zanieczyszczenia powietrza w Polsce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395536" y="1143000"/>
            <a:ext cx="4464496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W 2012 roku w 83 % stref przekroczono stężenia PM</a:t>
            </a:r>
            <a:r>
              <a:rPr lang="pl-PL" sz="2400" baseline="-25000" dirty="0" smtClean="0"/>
              <a:t>10</a:t>
            </a:r>
            <a:r>
              <a:rPr lang="pl-PL" sz="2400" dirty="0" smtClean="0"/>
              <a:t> </a:t>
            </a:r>
            <a:r>
              <a:rPr lang="pl-PL" sz="2000" dirty="0" smtClean="0"/>
              <a:t>(przekroczenie norm dobowych)</a:t>
            </a:r>
            <a:r>
              <a:rPr lang="pl-PL" sz="2000" baseline="30000" dirty="0" smtClean="0"/>
              <a:t>1</a:t>
            </a:r>
          </a:p>
          <a:p>
            <a:pPr>
              <a:lnSpc>
                <a:spcPct val="100000"/>
              </a:lnSpc>
            </a:pPr>
            <a:endParaRPr lang="pl-PL" sz="2000" baseline="30000" dirty="0"/>
          </a:p>
          <a:p>
            <a:pPr>
              <a:lnSpc>
                <a:spcPct val="100000"/>
              </a:lnSpc>
            </a:pPr>
            <a:endParaRPr lang="pl-PL" sz="2000" baseline="30000" dirty="0" smtClean="0"/>
          </a:p>
          <a:p>
            <a:pPr>
              <a:lnSpc>
                <a:spcPct val="100000"/>
              </a:lnSpc>
            </a:pPr>
            <a:endParaRPr lang="pl-PL" sz="2000" baseline="30000" dirty="0" smtClean="0"/>
          </a:p>
          <a:p>
            <a:pPr>
              <a:lnSpc>
                <a:spcPct val="100000"/>
              </a:lnSpc>
            </a:pPr>
            <a:endParaRPr lang="pl-PL" sz="2000" dirty="0" smtClean="0"/>
          </a:p>
          <a:p>
            <a:pPr>
              <a:lnSpc>
                <a:spcPct val="100000"/>
              </a:lnSpc>
            </a:pPr>
            <a:r>
              <a:rPr lang="pl-PL" sz="2400" dirty="0"/>
              <a:t>W 2012 roku w 91% stref przekroczono stężenia </a:t>
            </a:r>
            <a:r>
              <a:rPr lang="pl-PL" sz="2400" dirty="0" err="1" smtClean="0"/>
              <a:t>BaP</a:t>
            </a:r>
            <a:r>
              <a:rPr lang="pl-PL" sz="2400" dirty="0" smtClean="0"/>
              <a:t>  </a:t>
            </a:r>
            <a:r>
              <a:rPr lang="pl-PL" sz="2000" dirty="0"/>
              <a:t>(przekroczenie norm </a:t>
            </a:r>
            <a:r>
              <a:rPr lang="pl-PL" sz="2000" dirty="0" smtClean="0"/>
              <a:t>rocznych)</a:t>
            </a:r>
            <a:r>
              <a:rPr lang="pl-PL" sz="2000" baseline="30000" dirty="0" smtClean="0"/>
              <a:t>1</a:t>
            </a:r>
          </a:p>
          <a:p>
            <a:pPr>
              <a:lnSpc>
                <a:spcPct val="100000"/>
              </a:lnSpc>
            </a:pPr>
            <a:endParaRPr lang="pl-PL" sz="2000" baseline="30000" dirty="0" smtClean="0"/>
          </a:p>
          <a:p>
            <a:pPr>
              <a:lnSpc>
                <a:spcPct val="100000"/>
              </a:lnSpc>
            </a:pPr>
            <a:endParaRPr lang="pl-PL" sz="2400" b="1" dirty="0" smtClean="0"/>
          </a:p>
          <a:p>
            <a:pPr>
              <a:lnSpc>
                <a:spcPct val="100000"/>
              </a:lnSpc>
            </a:pPr>
            <a:endParaRPr lang="pl-PL" sz="2400" dirty="0" smtClean="0"/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60932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1 Państwowy Monitoring Środowiska - Inspekcja Ochrony Środowiska. Ocena jakości powietrza w strefach w Polsce za rok 2012. Warszawa, 2013 </a:t>
            </a: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22" y="908720"/>
            <a:ext cx="2628437" cy="25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88" y="3517289"/>
            <a:ext cx="2790071" cy="25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>
          <a:xfrm>
            <a:off x="35496" y="76200"/>
            <a:ext cx="7236296" cy="685800"/>
          </a:xfrm>
        </p:spPr>
        <p:txBody>
          <a:bodyPr/>
          <a:lstStyle/>
          <a:p>
            <a:r>
              <a:rPr lang="pl-PL" sz="2800" dirty="0" smtClean="0">
                <a:latin typeface="Calibri" panose="020F0502020204030204" pitchFamily="34" charset="0"/>
                <a:cs typeface="Arial" charset="0"/>
              </a:rPr>
              <a:t>Ekspozycja na zanieczyszczenia powietrza w Polsce cd.</a:t>
            </a:r>
            <a:endParaRPr lang="en-GB" sz="28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4338" name="Content Placeholder 7"/>
          <p:cNvSpPr>
            <a:spLocks noGrp="1"/>
          </p:cNvSpPr>
          <p:nvPr>
            <p:ph idx="1"/>
          </p:nvPr>
        </p:nvSpPr>
        <p:spPr>
          <a:xfrm>
            <a:off x="395536" y="1143000"/>
            <a:ext cx="8748464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l-PL" sz="2000" baseline="300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dirty="0"/>
              <a:t>W 2011 roku </a:t>
            </a:r>
            <a:r>
              <a:rPr lang="pl-PL" sz="2400" b="1" dirty="0"/>
              <a:t>33% Polaków </a:t>
            </a:r>
            <a:r>
              <a:rPr lang="pl-PL" sz="2400" dirty="0"/>
              <a:t>było </a:t>
            </a:r>
            <a:r>
              <a:rPr lang="pl-PL" sz="2400" dirty="0" smtClean="0"/>
              <a:t>eksponowanych na </a:t>
            </a:r>
            <a:r>
              <a:rPr lang="pl-PL" sz="2400" dirty="0"/>
              <a:t>stężania pyłu PM</a:t>
            </a:r>
            <a:r>
              <a:rPr lang="pl-PL" sz="2400" baseline="-25000" dirty="0"/>
              <a:t>10</a:t>
            </a:r>
            <a:r>
              <a:rPr lang="pl-PL" sz="2400" dirty="0"/>
              <a:t> powyżej </a:t>
            </a:r>
            <a:r>
              <a:rPr lang="pl-PL" sz="2400" b="1" dirty="0" smtClean="0"/>
              <a:t>rocznego </a:t>
            </a:r>
            <a:r>
              <a:rPr lang="pl-PL" sz="2400" b="1" dirty="0"/>
              <a:t>dopuszczalnego </a:t>
            </a:r>
            <a:r>
              <a:rPr lang="pl-PL" sz="2400" dirty="0" smtClean="0"/>
              <a:t>poziomu 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2400" dirty="0" smtClean="0"/>
              <a:t>a  </a:t>
            </a:r>
            <a:r>
              <a:rPr lang="pl-PL" sz="2400" b="1" dirty="0" smtClean="0"/>
              <a:t>97% </a:t>
            </a:r>
            <a:r>
              <a:rPr lang="pl-PL" sz="2400" dirty="0" smtClean="0"/>
              <a:t>powyżej </a:t>
            </a:r>
            <a:r>
              <a:rPr lang="pl-PL" sz="2400" b="1" dirty="0" smtClean="0"/>
              <a:t>poziomu WHO</a:t>
            </a:r>
            <a:r>
              <a:rPr lang="pl-PL" sz="2400" baseline="30000" dirty="0" smtClean="0"/>
              <a:t>1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pl-PL" sz="2400" b="1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dirty="0"/>
              <a:t>W 2011 roku </a:t>
            </a:r>
            <a:r>
              <a:rPr lang="pl-PL" sz="2400" b="1" dirty="0" smtClean="0"/>
              <a:t>64% </a:t>
            </a:r>
            <a:r>
              <a:rPr lang="pl-PL" sz="2400" b="1" dirty="0"/>
              <a:t>Polaków </a:t>
            </a:r>
            <a:r>
              <a:rPr lang="pl-PL" sz="2400" dirty="0"/>
              <a:t>było eksponowanych na stężania pyłu </a:t>
            </a:r>
            <a:r>
              <a:rPr lang="pl-PL" sz="2400" dirty="0" smtClean="0"/>
              <a:t>PM</a:t>
            </a:r>
            <a:r>
              <a:rPr lang="pl-PL" sz="2400" baseline="-25000" dirty="0" smtClean="0"/>
              <a:t>2,5</a:t>
            </a:r>
            <a:r>
              <a:rPr lang="pl-PL" sz="2400" dirty="0" smtClean="0"/>
              <a:t> </a:t>
            </a:r>
            <a:r>
              <a:rPr lang="pl-PL" sz="2400" dirty="0"/>
              <a:t>powyżej </a:t>
            </a:r>
            <a:r>
              <a:rPr lang="pl-PL" sz="2400" b="1" dirty="0"/>
              <a:t>rocznego dopuszczalnego </a:t>
            </a:r>
            <a:r>
              <a:rPr lang="pl-PL" sz="2400" dirty="0"/>
              <a:t>poziomu </a:t>
            </a:r>
            <a:r>
              <a:rPr lang="pl-PL" sz="2400" dirty="0" smtClean="0"/>
              <a:t>	</a:t>
            </a:r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sz="2400" dirty="0" smtClean="0"/>
              <a:t>a  </a:t>
            </a:r>
            <a:r>
              <a:rPr lang="pl-PL" sz="2400" b="1" dirty="0" smtClean="0"/>
              <a:t>100% </a:t>
            </a:r>
            <a:r>
              <a:rPr lang="pl-PL" sz="2400" dirty="0"/>
              <a:t>powyżej </a:t>
            </a:r>
            <a:r>
              <a:rPr lang="pl-PL" sz="2400" b="1" dirty="0"/>
              <a:t>poziomu </a:t>
            </a:r>
            <a:r>
              <a:rPr lang="pl-PL" sz="2400" b="1" dirty="0" smtClean="0"/>
              <a:t>WHO</a:t>
            </a:r>
            <a:r>
              <a:rPr lang="pl-PL" sz="2400" baseline="30000" dirty="0"/>
              <a:t>1</a:t>
            </a:r>
            <a:endParaRPr lang="pl-PL" sz="2400" b="1" dirty="0"/>
          </a:p>
          <a:p>
            <a:pPr>
              <a:lnSpc>
                <a:spcPct val="100000"/>
              </a:lnSpc>
            </a:pPr>
            <a:endParaRPr lang="pl-PL" sz="2400" b="1" dirty="0" smtClean="0"/>
          </a:p>
          <a:p>
            <a:pPr>
              <a:lnSpc>
                <a:spcPct val="100000"/>
              </a:lnSpc>
            </a:pPr>
            <a:endParaRPr lang="pl-PL" sz="2400" dirty="0" smtClean="0"/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sz="2400" dirty="0"/>
          </a:p>
          <a:p>
            <a:pPr>
              <a:lnSpc>
                <a:spcPct val="100000"/>
              </a:lnSpc>
            </a:pPr>
            <a:endParaRPr lang="pl-PL" dirty="0" smtClean="0">
              <a:latin typeface="Arial" charset="0"/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67625" y="6356350"/>
            <a:ext cx="1019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C360B5-2000-4CD5-ACCA-D5BA52D651B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75656" y="60932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WHO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Environment and Health Information System ENHIS, indicator 3.3.1 Population exposed to specific PM10 levels. http://data.euro.who.int/eceh-enhis/Default2.aspx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1958"/>
            <a:ext cx="7010400" cy="68580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Prawo do czystego powietrza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17681"/>
            <a:ext cx="8517632" cy="4525963"/>
          </a:xfrm>
        </p:spPr>
        <p:txBody>
          <a:bodyPr>
            <a:normAutofit/>
          </a:bodyPr>
          <a:lstStyle/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Europejska konwencja praw człowieka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prawo do życia i prawo do poszanowania życia prywatnego i rodzinnego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Dyrektywa 2008/50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CAFE – normy jakości powietrza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Konstytucja RP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prawna ochrona życia, prawo do ochrony zdrowia, zapobieganie negatywnym dla zdrowia skutkom degradacji środowiska i ochrona środowiska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Prawo ochrony środowiska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normy jakości powietrza</a:t>
            </a:r>
          </a:p>
          <a:p>
            <a:pPr marL="708025" lvl="1" indent="-358775">
              <a:lnSpc>
                <a:spcPct val="100000"/>
              </a:lnSpc>
              <a:buClr>
                <a:schemeClr val="bg1"/>
              </a:buCl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083" y="1403060"/>
            <a:ext cx="50420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Arial" pitchFamily="34" charset="0"/>
              </a:rPr>
              <a:t>Europejska konwencja praw człowieka </a:t>
            </a:r>
            <a:r>
              <a:rPr lang="pl-PL" sz="2200" dirty="0">
                <a:latin typeface="Calibri" panose="020F0502020204030204" pitchFamily="34" charset="0"/>
                <a:cs typeface="Arial" pitchFamily="34" charset="0"/>
              </a:rPr>
              <a:t>– prawo do życia i prawo do poszanowania życia prywatnego i rodzinnego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Arial" pitchFamily="34" charset="0"/>
              </a:rPr>
              <a:t>Dyrektywa 2008/50 CAFE </a:t>
            </a:r>
            <a:r>
              <a:rPr lang="pl-PL" sz="2200" dirty="0">
                <a:latin typeface="Calibri" panose="020F0502020204030204" pitchFamily="34" charset="0"/>
                <a:cs typeface="Arial" pitchFamily="34" charset="0"/>
              </a:rPr>
              <a:t>– normy jakości powietrza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Arial" pitchFamily="34" charset="0"/>
              </a:rPr>
              <a:t>Konstytucja RP </a:t>
            </a:r>
            <a:r>
              <a:rPr lang="pl-PL" sz="2200" dirty="0">
                <a:latin typeface="Calibri" panose="020F0502020204030204" pitchFamily="34" charset="0"/>
                <a:cs typeface="Arial" pitchFamily="34" charset="0"/>
              </a:rPr>
              <a:t>– prawna ochrona życia, prawo do ochrony zdrowia, zapobieganie negatywnym dla zdrowia skutkom degradacji środowiska i ochrona środowiska</a:t>
            </a:r>
          </a:p>
          <a:p>
            <a:pPr marL="708025" lvl="1" indent="-358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Arial" pitchFamily="34" charset="0"/>
              </a:rPr>
              <a:t>Prawo ochrony środowiska </a:t>
            </a:r>
            <a:r>
              <a:rPr lang="pl-PL" sz="2200" dirty="0">
                <a:latin typeface="Calibri" panose="020F0502020204030204" pitchFamily="34" charset="0"/>
                <a:cs typeface="Arial" pitchFamily="34" charset="0"/>
              </a:rPr>
              <a:t>– normy jakości powietrza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34" y="1919852"/>
            <a:ext cx="3723368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sc">
  <a:themeElements>
    <a:clrScheme name="HEAL scheme">
      <a:dk1>
        <a:sysClr val="windowText" lastClr="000000"/>
      </a:dk1>
      <a:lt1>
        <a:sysClr val="window" lastClr="FFFFFF"/>
      </a:lt1>
      <a:dk2>
        <a:srgbClr val="006F82"/>
      </a:dk2>
      <a:lt2>
        <a:srgbClr val="A9ABAE"/>
      </a:lt2>
      <a:accent1>
        <a:srgbClr val="B5DC11"/>
      </a:accent1>
      <a:accent2>
        <a:srgbClr val="ED1B24"/>
      </a:accent2>
      <a:accent3>
        <a:srgbClr val="F1992B"/>
      </a:accent3>
      <a:accent4>
        <a:srgbClr val="7B648E"/>
      </a:accent4>
      <a:accent5>
        <a:srgbClr val="4A85AF"/>
      </a:accent5>
      <a:accent6>
        <a:srgbClr val="FDC301"/>
      </a:accent6>
      <a:hlink>
        <a:srgbClr val="006F82"/>
      </a:hlink>
      <a:folHlink>
        <a:srgbClr val="B5DC11"/>
      </a:folHlink>
    </a:clrScheme>
    <a:fontScheme name="etsc">
      <a:majorFont>
        <a:latin typeface="Frutiger-Bold"/>
        <a:ea typeface=""/>
        <a:cs typeface=""/>
      </a:majorFont>
      <a:minorFont>
        <a:latin typeface="Frutiger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s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1027</Words>
  <Application>Microsoft Office PowerPoint</Application>
  <PresentationFormat>On-screen Show (4:3)</PresentationFormat>
  <Paragraphs>210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Frutiger-Bold</vt:lpstr>
      <vt:lpstr>Frutiger-Roman</vt:lpstr>
      <vt:lpstr>Times New Roman</vt:lpstr>
      <vt:lpstr>etsc</vt:lpstr>
      <vt:lpstr>Przeciwdziałanie niskiej emisji – rola edukacji i podnoszenia świadomości społecznej  Konferencja otwierająca program „Weź oddech” 29 stycznia 2016 r.   Weronika Piestrzyńska HEAL Polska</vt:lpstr>
      <vt:lpstr>PowerPoint Presentation</vt:lpstr>
      <vt:lpstr>PowerPoint Presentation</vt:lpstr>
      <vt:lpstr>Umieralność a zanieczyszczenia powietrza na świecie i w Europie</vt:lpstr>
      <vt:lpstr>Zanieczyszczenia powietrza a koszty zdrowotne w Polsce</vt:lpstr>
      <vt:lpstr>Jakość powietrza w UE – pył PM2.5</vt:lpstr>
      <vt:lpstr>Ekspozycja na zanieczyszczenia powietrza w Polsce</vt:lpstr>
      <vt:lpstr>Ekspozycja na zanieczyszczenia powietrza w Polsce cd.</vt:lpstr>
      <vt:lpstr>Prawo do czystego powietrza</vt:lpstr>
      <vt:lpstr>Inne regulacje prawne</vt:lpstr>
      <vt:lpstr>Proces tworzenia regulacji związanych z jakością powietrza</vt:lpstr>
      <vt:lpstr>Świadomość ekologiczna Polaków</vt:lpstr>
      <vt:lpstr>PowerPoint Presentation</vt:lpstr>
      <vt:lpstr>PowerPoint Presentation</vt:lpstr>
      <vt:lpstr>PowerPoint Presentation</vt:lpstr>
      <vt:lpstr>PowerPoint Presentation</vt:lpstr>
      <vt:lpstr>Poziomy informowania i alarmowe(PM10)</vt:lpstr>
      <vt:lpstr>System informowania o zanieczyszczeniach powietrza </vt:lpstr>
      <vt:lpstr>Materiały edukacyjne HEAL</vt:lpstr>
      <vt:lpstr>PowerPoint Presentation</vt:lpstr>
      <vt:lpstr>Materiały edukacyjne HEAL Niska emisja</vt:lpstr>
      <vt:lpstr>Materiały edukacyjne HEAL Zanieczyszczenia powietrza</vt:lpstr>
      <vt:lpstr>Inicjatywy społeczne – alarmy smogowe</vt:lpstr>
      <vt:lpstr>Inicjatywy społeczne</vt:lpstr>
      <vt:lpstr>Edukacja i apele</vt:lpstr>
      <vt:lpstr>Media</vt:lpstr>
      <vt:lpstr>Poprawa jakości powietrza w Dublinie w 1990 r.</vt:lpstr>
      <vt:lpstr>Poprawa jakości powietrza w Dublinie w 1990 r.</vt:lpstr>
      <vt:lpstr>Poprawa jakości powietrza w Launceston w 2001r.</vt:lpstr>
      <vt:lpstr>Poprawa jakości powietrza w Launceston w 2001r.</vt:lpstr>
      <vt:lpstr>A jak to będzie w Polsce...?</vt:lpstr>
      <vt:lpstr>A co może zrobić każdy z nas..?</vt:lpstr>
      <vt:lpstr>Co możemy zrobić wspólnie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Huscher</dc:creator>
  <cp:lastModifiedBy>WeronikaPiestrzynska</cp:lastModifiedBy>
  <cp:revision>66</cp:revision>
  <dcterms:created xsi:type="dcterms:W3CDTF">2014-10-01T12:38:41Z</dcterms:created>
  <dcterms:modified xsi:type="dcterms:W3CDTF">2016-02-03T10:54:47Z</dcterms:modified>
</cp:coreProperties>
</file>